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1"/>
  </p:notesMasterIdLst>
  <p:handoutMasterIdLst>
    <p:handoutMasterId r:id="rId22"/>
  </p:handoutMasterIdLst>
  <p:sldIdLst>
    <p:sldId id="277" r:id="rId3"/>
    <p:sldId id="267" r:id="rId4"/>
    <p:sldId id="288" r:id="rId5"/>
    <p:sldId id="289" r:id="rId6"/>
    <p:sldId id="290" r:id="rId7"/>
    <p:sldId id="291" r:id="rId8"/>
    <p:sldId id="292" r:id="rId9"/>
    <p:sldId id="293" r:id="rId10"/>
    <p:sldId id="275" r:id="rId11"/>
    <p:sldId id="287" r:id="rId12"/>
    <p:sldId id="276" r:id="rId13"/>
    <p:sldId id="286" r:id="rId14"/>
    <p:sldId id="272" r:id="rId15"/>
    <p:sldId id="273" r:id="rId16"/>
    <p:sldId id="294" r:id="rId17"/>
    <p:sldId id="295" r:id="rId18"/>
    <p:sldId id="296" r:id="rId19"/>
    <p:sldId id="297" r:id="rId20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DAB3FAA-98C5-4511-82C0-7D05314E5033}">
          <p14:sldIdLst>
            <p14:sldId id="277"/>
            <p14:sldId id="267"/>
            <p14:sldId id="288"/>
            <p14:sldId id="289"/>
            <p14:sldId id="290"/>
            <p14:sldId id="291"/>
            <p14:sldId id="292"/>
            <p14:sldId id="293"/>
            <p14:sldId id="275"/>
            <p14:sldId id="287"/>
            <p14:sldId id="276"/>
            <p14:sldId id="286"/>
            <p14:sldId id="272"/>
            <p14:sldId id="273"/>
            <p14:sldId id="294"/>
            <p14:sldId id="295"/>
            <p14:sldId id="296"/>
          </p14:sldIdLst>
        </p14:section>
        <p14:section name="Раздел без заголовка" id="{91B70CE6-EF60-45BB-AD72-0EF5A84CFE07}">
          <p14:sldIdLst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0" y="195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23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130D96-69A6-4F14-9947-361CA0084EC6}" type="doc">
      <dgm:prSet loTypeId="urn:microsoft.com/office/officeart/2005/8/layout/chevron2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F32F54-4FA3-4B87-8A5B-C821F2969555}">
      <dgm:prSet phldrT="[Текст]"/>
      <dgm:spPr/>
      <dgm:t>
        <a:bodyPr/>
        <a:lstStyle/>
        <a:p>
          <a:endParaRPr lang="ru-RU" dirty="0"/>
        </a:p>
      </dgm:t>
    </dgm:pt>
    <dgm:pt modelId="{07DA39C5-F8B1-466B-AA9A-25476C2819E6}" type="parTrans" cxnId="{1DBE15FE-023E-45F7-8317-EF360DFD92A2}">
      <dgm:prSet/>
      <dgm:spPr/>
      <dgm:t>
        <a:bodyPr/>
        <a:lstStyle/>
        <a:p>
          <a:endParaRPr lang="ru-RU"/>
        </a:p>
      </dgm:t>
    </dgm:pt>
    <dgm:pt modelId="{A061859F-23F1-4330-B789-CFF81F1CF2E9}" type="sibTrans" cxnId="{1DBE15FE-023E-45F7-8317-EF360DFD92A2}">
      <dgm:prSet/>
      <dgm:spPr/>
      <dgm:t>
        <a:bodyPr/>
        <a:lstStyle/>
        <a:p>
          <a:endParaRPr lang="ru-RU"/>
        </a:p>
      </dgm:t>
    </dgm:pt>
    <dgm:pt modelId="{91ECC3BF-DC0C-4C7A-B010-27EF67AEA8FB}">
      <dgm:prSet phldrT="[Текст]" custT="1"/>
      <dgm:spPr/>
      <dgm:t>
        <a:bodyPr/>
        <a:lstStyle/>
        <a:p>
          <a:r>
            <a:rPr lang="ru-RU" sz="1400" dirty="0"/>
            <a:t>Разработка проектных решений инженерных систем объекта капитального строительства.</a:t>
          </a:r>
        </a:p>
      </dgm:t>
    </dgm:pt>
    <dgm:pt modelId="{8C56D70A-294A-48FC-80B4-79A5DF1FD4CC}" type="parTrans" cxnId="{D054D125-7A13-4350-93D5-B652D8A3BD26}">
      <dgm:prSet/>
      <dgm:spPr/>
      <dgm:t>
        <a:bodyPr/>
        <a:lstStyle/>
        <a:p>
          <a:endParaRPr lang="ru-RU"/>
        </a:p>
      </dgm:t>
    </dgm:pt>
    <dgm:pt modelId="{623ABB1F-888E-4AB9-9512-E3F588A2EA79}" type="sibTrans" cxnId="{D054D125-7A13-4350-93D5-B652D8A3BD26}">
      <dgm:prSet/>
      <dgm:spPr/>
      <dgm:t>
        <a:bodyPr/>
        <a:lstStyle/>
        <a:p>
          <a:endParaRPr lang="ru-RU"/>
        </a:p>
      </dgm:t>
    </dgm:pt>
    <dgm:pt modelId="{4A32E59F-1CEE-47C6-8B5F-BB5CD6CACE0C}">
      <dgm:prSet phldrT="[Текст]" custT="1"/>
      <dgm:spPr/>
      <dgm:t>
        <a:bodyPr/>
        <a:lstStyle/>
        <a:p>
          <a:r>
            <a:rPr lang="ru-RU" sz="1400" dirty="0"/>
            <a:t>Сопровождение Заказчика в ходе получения ТУ, составления ТЗ, согласования в инстанциях, прохождение государственной экспертизы проектных решений.</a:t>
          </a:r>
          <a:r>
            <a:rPr lang="ru-RU" sz="1100" dirty="0"/>
            <a:t>			</a:t>
          </a:r>
        </a:p>
      </dgm:t>
    </dgm:pt>
    <dgm:pt modelId="{73203DDE-DC20-420E-99B9-FF2A3403BC10}" type="parTrans" cxnId="{A669F7ED-BD2F-4F98-93C8-6D1E08E63512}">
      <dgm:prSet/>
      <dgm:spPr/>
      <dgm:t>
        <a:bodyPr/>
        <a:lstStyle/>
        <a:p>
          <a:endParaRPr lang="ru-RU"/>
        </a:p>
      </dgm:t>
    </dgm:pt>
    <dgm:pt modelId="{F0205B5A-EEA5-4CAE-9D1F-8FB8B49AB496}" type="sibTrans" cxnId="{A669F7ED-BD2F-4F98-93C8-6D1E08E63512}">
      <dgm:prSet/>
      <dgm:spPr/>
      <dgm:t>
        <a:bodyPr/>
        <a:lstStyle/>
        <a:p>
          <a:endParaRPr lang="ru-RU"/>
        </a:p>
      </dgm:t>
    </dgm:pt>
    <dgm:pt modelId="{A0D896E3-FEAB-45B0-935D-19AE135D1533}">
      <dgm:prSet phldrT="[Текст]" custT="1"/>
      <dgm:spPr/>
      <dgm:t>
        <a:bodyPr/>
        <a:lstStyle/>
        <a:p>
          <a:r>
            <a:rPr lang="ru-RU" sz="1400" dirty="0"/>
            <a:t>Комплексная поставка оборудования и материалов на объект строительства.</a:t>
          </a:r>
        </a:p>
      </dgm:t>
    </dgm:pt>
    <dgm:pt modelId="{82AA17B7-FC20-4AA1-93DE-FB1C53537F5F}" type="parTrans" cxnId="{C43B5326-1AB1-420D-A184-A477685F1B6E}">
      <dgm:prSet/>
      <dgm:spPr/>
      <dgm:t>
        <a:bodyPr/>
        <a:lstStyle/>
        <a:p>
          <a:endParaRPr lang="ru-RU"/>
        </a:p>
      </dgm:t>
    </dgm:pt>
    <dgm:pt modelId="{0E9F7AAA-6EDD-4F02-8956-6CE0D8E8472E}" type="sibTrans" cxnId="{C43B5326-1AB1-420D-A184-A477685F1B6E}">
      <dgm:prSet/>
      <dgm:spPr/>
      <dgm:t>
        <a:bodyPr/>
        <a:lstStyle/>
        <a:p>
          <a:endParaRPr lang="ru-RU"/>
        </a:p>
      </dgm:t>
    </dgm:pt>
    <dgm:pt modelId="{5279E194-EB60-43DB-AC7F-7A0456089245}">
      <dgm:prSet phldrT="[Текст]"/>
      <dgm:spPr/>
      <dgm:t>
        <a:bodyPr/>
        <a:lstStyle/>
        <a:p>
          <a:endParaRPr lang="ru-RU" sz="1100" dirty="0"/>
        </a:p>
      </dgm:t>
    </dgm:pt>
    <dgm:pt modelId="{24B5E41F-6D8D-4F4B-976F-EB1718BDD700}" type="parTrans" cxnId="{495E6E4B-1357-4F17-BEB0-3E20F7F5B526}">
      <dgm:prSet/>
      <dgm:spPr/>
      <dgm:t>
        <a:bodyPr/>
        <a:lstStyle/>
        <a:p>
          <a:endParaRPr lang="ru-RU"/>
        </a:p>
      </dgm:t>
    </dgm:pt>
    <dgm:pt modelId="{4B572FE9-EA8A-4423-B13B-32C0F763A3C1}" type="sibTrans" cxnId="{495E6E4B-1357-4F17-BEB0-3E20F7F5B526}">
      <dgm:prSet/>
      <dgm:spPr/>
      <dgm:t>
        <a:bodyPr/>
        <a:lstStyle/>
        <a:p>
          <a:endParaRPr lang="ru-RU"/>
        </a:p>
      </dgm:t>
    </dgm:pt>
    <dgm:pt modelId="{DDEA49CC-4DA6-4F5D-A749-6B5D8750F097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523531DB-A01B-4036-866F-2EFC68CA2BF1}" type="parTrans" cxnId="{C6075F55-579C-40C8-8466-500366D0E7DC}">
      <dgm:prSet/>
      <dgm:spPr/>
      <dgm:t>
        <a:bodyPr/>
        <a:lstStyle/>
        <a:p>
          <a:endParaRPr lang="ru-RU"/>
        </a:p>
      </dgm:t>
    </dgm:pt>
    <dgm:pt modelId="{4F6DA061-EC12-4F76-995B-F11084C7381B}" type="sibTrans" cxnId="{C6075F55-579C-40C8-8466-500366D0E7DC}">
      <dgm:prSet/>
      <dgm:spPr/>
      <dgm:t>
        <a:bodyPr/>
        <a:lstStyle/>
        <a:p>
          <a:endParaRPr lang="ru-RU"/>
        </a:p>
      </dgm:t>
    </dgm:pt>
    <dgm:pt modelId="{B9F6AA16-BB1A-4874-A63F-D996F14B529F}">
      <dgm:prSet phldrT="[Текст]" custT="1"/>
      <dgm:spPr/>
      <dgm:t>
        <a:bodyPr/>
        <a:lstStyle/>
        <a:p>
          <a:r>
            <a:rPr lang="ru-RU" sz="1400" dirty="0"/>
            <a:t>Производство строительно-монтажных и пуско-наладочных работ. Взаимодействие со службами Заказчика в процессе строительства. </a:t>
          </a:r>
        </a:p>
      </dgm:t>
    </dgm:pt>
    <dgm:pt modelId="{BF4E89BD-7D07-4FBC-AE0E-18D5B0C9EE54}" type="parTrans" cxnId="{26F1B670-E68A-4D94-BEEE-7E4F917481FD}">
      <dgm:prSet/>
      <dgm:spPr/>
      <dgm:t>
        <a:bodyPr/>
        <a:lstStyle/>
        <a:p>
          <a:endParaRPr lang="ru-RU"/>
        </a:p>
      </dgm:t>
    </dgm:pt>
    <dgm:pt modelId="{6751AB32-CE50-4E20-92FF-068BE976943A}" type="sibTrans" cxnId="{26F1B670-E68A-4D94-BEEE-7E4F917481FD}">
      <dgm:prSet/>
      <dgm:spPr/>
      <dgm:t>
        <a:bodyPr/>
        <a:lstStyle/>
        <a:p>
          <a:endParaRPr lang="ru-RU"/>
        </a:p>
      </dgm:t>
    </dgm:pt>
    <dgm:pt modelId="{BA2720D5-D513-4BDB-A375-3344BBD169F2}">
      <dgm:prSet phldrT="[Текст]" custT="1"/>
      <dgm:spPr/>
      <dgm:t>
        <a:bodyPr/>
        <a:lstStyle/>
        <a:p>
          <a:r>
            <a:rPr lang="ru-RU" sz="1400" dirty="0"/>
            <a:t>Выполнение и комплектование исполнительной документации по объекту строительства.</a:t>
          </a:r>
        </a:p>
      </dgm:t>
    </dgm:pt>
    <dgm:pt modelId="{1C8FB56A-858F-439A-81EC-D7664477AA8F}" type="parTrans" cxnId="{599AC383-735D-4B86-A40D-AB179B601A9D}">
      <dgm:prSet/>
      <dgm:spPr/>
      <dgm:t>
        <a:bodyPr/>
        <a:lstStyle/>
        <a:p>
          <a:endParaRPr lang="ru-RU"/>
        </a:p>
      </dgm:t>
    </dgm:pt>
    <dgm:pt modelId="{99C10FB0-3162-4D3D-9E22-7FC580C446FF}" type="sibTrans" cxnId="{599AC383-735D-4B86-A40D-AB179B601A9D}">
      <dgm:prSet/>
      <dgm:spPr/>
      <dgm:t>
        <a:bodyPr/>
        <a:lstStyle/>
        <a:p>
          <a:endParaRPr lang="ru-RU"/>
        </a:p>
      </dgm:t>
    </dgm:pt>
    <dgm:pt modelId="{F72462DB-732E-4460-AD9F-9CE51722A2FD}">
      <dgm:prSet/>
      <dgm:spPr/>
      <dgm:t>
        <a:bodyPr/>
        <a:lstStyle/>
        <a:p>
          <a:endParaRPr lang="ru-RU"/>
        </a:p>
      </dgm:t>
    </dgm:pt>
    <dgm:pt modelId="{0BC27EAF-9126-4863-A301-B44259BA7835}" type="parTrans" cxnId="{4C478BFC-6EC0-4E73-A3DB-E19209C369E9}">
      <dgm:prSet/>
      <dgm:spPr/>
      <dgm:t>
        <a:bodyPr/>
        <a:lstStyle/>
        <a:p>
          <a:endParaRPr lang="ru-RU"/>
        </a:p>
      </dgm:t>
    </dgm:pt>
    <dgm:pt modelId="{0DF43DF5-D6FF-4817-B7C6-BCE174A99484}" type="sibTrans" cxnId="{4C478BFC-6EC0-4E73-A3DB-E19209C369E9}">
      <dgm:prSet/>
      <dgm:spPr/>
      <dgm:t>
        <a:bodyPr/>
        <a:lstStyle/>
        <a:p>
          <a:endParaRPr lang="ru-RU"/>
        </a:p>
      </dgm:t>
    </dgm:pt>
    <dgm:pt modelId="{E919DC1B-ED25-4322-9339-D88CDA0E9FB8}">
      <dgm:prSet/>
      <dgm:spPr/>
      <dgm:t>
        <a:bodyPr/>
        <a:lstStyle/>
        <a:p>
          <a:endParaRPr lang="ru-RU" sz="1100" dirty="0"/>
        </a:p>
      </dgm:t>
    </dgm:pt>
    <dgm:pt modelId="{A4272E0C-82C5-42B2-A6E7-A5DE99D24E4B}" type="parTrans" cxnId="{65B2CBE5-717B-49FF-994B-6B63040A4733}">
      <dgm:prSet/>
      <dgm:spPr/>
      <dgm:t>
        <a:bodyPr/>
        <a:lstStyle/>
        <a:p>
          <a:endParaRPr lang="ru-RU"/>
        </a:p>
      </dgm:t>
    </dgm:pt>
    <dgm:pt modelId="{01B72DAA-4E08-4AC4-A68D-43C56AA0F386}" type="sibTrans" cxnId="{65B2CBE5-717B-49FF-994B-6B63040A4733}">
      <dgm:prSet/>
      <dgm:spPr/>
      <dgm:t>
        <a:bodyPr/>
        <a:lstStyle/>
        <a:p>
          <a:endParaRPr lang="ru-RU"/>
        </a:p>
      </dgm:t>
    </dgm:pt>
    <dgm:pt modelId="{7041CAB9-D115-40F1-86C3-7155F170E5EC}">
      <dgm:prSet/>
      <dgm:spPr/>
      <dgm:t>
        <a:bodyPr/>
        <a:lstStyle/>
        <a:p>
          <a:endParaRPr lang="ru-RU" sz="1100" dirty="0"/>
        </a:p>
      </dgm:t>
    </dgm:pt>
    <dgm:pt modelId="{1AA66BF9-9E02-4C88-8328-5709E1583DAF}" type="parTrans" cxnId="{7B2484A2-31A3-4878-9B6F-9DEEEEE06127}">
      <dgm:prSet/>
      <dgm:spPr/>
      <dgm:t>
        <a:bodyPr/>
        <a:lstStyle/>
        <a:p>
          <a:endParaRPr lang="ru-RU"/>
        </a:p>
      </dgm:t>
    </dgm:pt>
    <dgm:pt modelId="{B88EA6BF-4E0D-42A7-AAE6-A8E7055CF496}" type="sibTrans" cxnId="{7B2484A2-31A3-4878-9B6F-9DEEEEE06127}">
      <dgm:prSet/>
      <dgm:spPr/>
      <dgm:t>
        <a:bodyPr/>
        <a:lstStyle/>
        <a:p>
          <a:endParaRPr lang="ru-RU"/>
        </a:p>
      </dgm:t>
    </dgm:pt>
    <dgm:pt modelId="{BD75BE9D-0B19-4923-ABBE-33BF06BDF1E4}">
      <dgm:prSet custT="1"/>
      <dgm:spPr/>
      <dgm:t>
        <a:bodyPr/>
        <a:lstStyle/>
        <a:p>
          <a:r>
            <a:rPr lang="ru-RU" sz="1400" dirty="0"/>
            <a:t>Сдача объекта строительства в эксплуатацию. Взаимодействие с органами надзора, устранение замечаний и получение заключения о соответствии построенного, реконструированного объекта капитального строительства (ЗОС)</a:t>
          </a:r>
          <a:r>
            <a:rPr lang="ru-RU" sz="1400" dirty="0">
              <a:solidFill>
                <a:srgbClr val="514A40"/>
              </a:solidFill>
              <a:latin typeface="Cambria"/>
            </a:rPr>
            <a:t>.</a:t>
          </a:r>
          <a:endParaRPr lang="ru-RU" sz="1400" dirty="0"/>
        </a:p>
      </dgm:t>
    </dgm:pt>
    <dgm:pt modelId="{8E232D1A-AA9A-4EA9-92D5-D656957E3902}" type="parTrans" cxnId="{74E59CCB-A199-4C52-94D3-829E4E3AFD17}">
      <dgm:prSet/>
      <dgm:spPr/>
      <dgm:t>
        <a:bodyPr/>
        <a:lstStyle/>
        <a:p>
          <a:endParaRPr lang="ru-RU"/>
        </a:p>
      </dgm:t>
    </dgm:pt>
    <dgm:pt modelId="{AF469377-F350-4609-BBD6-E284FB2EE3D3}" type="sibTrans" cxnId="{74E59CCB-A199-4C52-94D3-829E4E3AFD17}">
      <dgm:prSet/>
      <dgm:spPr/>
      <dgm:t>
        <a:bodyPr/>
        <a:lstStyle/>
        <a:p>
          <a:endParaRPr lang="ru-RU"/>
        </a:p>
      </dgm:t>
    </dgm:pt>
    <dgm:pt modelId="{C0A6984F-B395-4D99-87E0-E5F8FF24ED4C}">
      <dgm:prSet phldrT="[Текст]"/>
      <dgm:spPr/>
      <dgm:t>
        <a:bodyPr/>
        <a:lstStyle/>
        <a:p>
          <a:endParaRPr lang="ru-RU" dirty="0"/>
        </a:p>
        <a:p>
          <a:endParaRPr lang="ru-RU" dirty="0"/>
        </a:p>
      </dgm:t>
    </dgm:pt>
    <dgm:pt modelId="{A0F4D57F-F619-4CD4-83D2-191174FE88E4}" type="sibTrans" cxnId="{F1A5F03D-107A-4998-8324-FC63C9235086}">
      <dgm:prSet/>
      <dgm:spPr/>
      <dgm:t>
        <a:bodyPr/>
        <a:lstStyle/>
        <a:p>
          <a:endParaRPr lang="ru-RU"/>
        </a:p>
      </dgm:t>
    </dgm:pt>
    <dgm:pt modelId="{281C85F3-1C76-4C53-BA87-F62D7665FBC3}" type="parTrans" cxnId="{F1A5F03D-107A-4998-8324-FC63C9235086}">
      <dgm:prSet/>
      <dgm:spPr/>
      <dgm:t>
        <a:bodyPr/>
        <a:lstStyle/>
        <a:p>
          <a:endParaRPr lang="ru-RU"/>
        </a:p>
      </dgm:t>
    </dgm:pt>
    <dgm:pt modelId="{3247DA37-7F28-4C91-9FC3-C93F53A52F13}" type="pres">
      <dgm:prSet presAssocID="{AA130D96-69A6-4F14-9947-361CA0084EC6}" presName="linearFlow" presStyleCnt="0">
        <dgm:presLayoutVars>
          <dgm:dir/>
          <dgm:animLvl val="lvl"/>
          <dgm:resizeHandles val="exact"/>
        </dgm:presLayoutVars>
      </dgm:prSet>
      <dgm:spPr/>
    </dgm:pt>
    <dgm:pt modelId="{822E4664-1109-4C3E-BFD2-CF44E80234DA}" type="pres">
      <dgm:prSet presAssocID="{0BF32F54-4FA3-4B87-8A5B-C821F2969555}" presName="composite" presStyleCnt="0"/>
      <dgm:spPr/>
    </dgm:pt>
    <dgm:pt modelId="{5F55C6D3-43EA-4FEA-90EA-7E930C82BB47}" type="pres">
      <dgm:prSet presAssocID="{0BF32F54-4FA3-4B87-8A5B-C821F2969555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5F50473-2D9F-4F28-9B79-465894AC1E58}" type="pres">
      <dgm:prSet presAssocID="{0BF32F54-4FA3-4B87-8A5B-C821F2969555}" presName="descendantText" presStyleLbl="alignAcc1" presStyleIdx="0" presStyleCnt="4">
        <dgm:presLayoutVars>
          <dgm:bulletEnabled val="1"/>
        </dgm:presLayoutVars>
      </dgm:prSet>
      <dgm:spPr/>
    </dgm:pt>
    <dgm:pt modelId="{73F7AA33-D456-4459-B2BA-502BB904E361}" type="pres">
      <dgm:prSet presAssocID="{A061859F-23F1-4330-B789-CFF81F1CF2E9}" presName="sp" presStyleCnt="0"/>
      <dgm:spPr/>
    </dgm:pt>
    <dgm:pt modelId="{E643B3C6-28AE-40D8-AE28-FB46ADA71C2E}" type="pres">
      <dgm:prSet presAssocID="{C0A6984F-B395-4D99-87E0-E5F8FF24ED4C}" presName="composite" presStyleCnt="0"/>
      <dgm:spPr/>
    </dgm:pt>
    <dgm:pt modelId="{9A0C4F3D-1309-4D35-8B23-C92D0590FCFD}" type="pres">
      <dgm:prSet presAssocID="{C0A6984F-B395-4D99-87E0-E5F8FF24ED4C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3A164B04-D41A-44F2-AEA1-0899AECC1173}" type="pres">
      <dgm:prSet presAssocID="{C0A6984F-B395-4D99-87E0-E5F8FF24ED4C}" presName="descendantText" presStyleLbl="alignAcc1" presStyleIdx="1" presStyleCnt="4">
        <dgm:presLayoutVars>
          <dgm:bulletEnabled val="1"/>
        </dgm:presLayoutVars>
      </dgm:prSet>
      <dgm:spPr/>
    </dgm:pt>
    <dgm:pt modelId="{69C5136B-9D0C-4909-820F-877B283A3094}" type="pres">
      <dgm:prSet presAssocID="{A0F4D57F-F619-4CD4-83D2-191174FE88E4}" presName="sp" presStyleCnt="0"/>
      <dgm:spPr/>
    </dgm:pt>
    <dgm:pt modelId="{AAB3E765-BB31-4461-81C4-830DC6D70351}" type="pres">
      <dgm:prSet presAssocID="{DDEA49CC-4DA6-4F5D-A749-6B5D8750F097}" presName="composite" presStyleCnt="0"/>
      <dgm:spPr/>
    </dgm:pt>
    <dgm:pt modelId="{B351E628-3F3A-4E63-B646-51AD48AC14F1}" type="pres">
      <dgm:prSet presAssocID="{DDEA49CC-4DA6-4F5D-A749-6B5D8750F097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DDB879B8-F606-43A4-95BF-FE6C8B9863FA}" type="pres">
      <dgm:prSet presAssocID="{DDEA49CC-4DA6-4F5D-A749-6B5D8750F097}" presName="descendantText" presStyleLbl="alignAcc1" presStyleIdx="2" presStyleCnt="4">
        <dgm:presLayoutVars>
          <dgm:bulletEnabled val="1"/>
        </dgm:presLayoutVars>
      </dgm:prSet>
      <dgm:spPr/>
    </dgm:pt>
    <dgm:pt modelId="{170D0FAD-6B74-4BD2-8832-C3C173F44C04}" type="pres">
      <dgm:prSet presAssocID="{4F6DA061-EC12-4F76-995B-F11084C7381B}" presName="sp" presStyleCnt="0"/>
      <dgm:spPr/>
    </dgm:pt>
    <dgm:pt modelId="{61AD3A18-54FA-4CAD-A37D-800799321019}" type="pres">
      <dgm:prSet presAssocID="{F72462DB-732E-4460-AD9F-9CE51722A2FD}" presName="composite" presStyleCnt="0"/>
      <dgm:spPr/>
    </dgm:pt>
    <dgm:pt modelId="{A4588D0D-28DC-4DDC-AE4C-7EF95D0E54C8}" type="pres">
      <dgm:prSet presAssocID="{F72462DB-732E-4460-AD9F-9CE51722A2FD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66CF296A-0C97-46E6-B4A7-43904F004466}" type="pres">
      <dgm:prSet presAssocID="{F72462DB-732E-4460-AD9F-9CE51722A2FD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7AB86604-E084-4E6D-B77B-E25E2FC61F25}" type="presOf" srcId="{DDEA49CC-4DA6-4F5D-A749-6B5D8750F097}" destId="{B351E628-3F3A-4E63-B646-51AD48AC14F1}" srcOrd="0" destOrd="0" presId="urn:microsoft.com/office/officeart/2005/8/layout/chevron2"/>
    <dgm:cxn modelId="{1AA8D509-F276-4035-98A5-266C595F2777}" type="presOf" srcId="{F72462DB-732E-4460-AD9F-9CE51722A2FD}" destId="{A4588D0D-28DC-4DDC-AE4C-7EF95D0E54C8}" srcOrd="0" destOrd="0" presId="urn:microsoft.com/office/officeart/2005/8/layout/chevron2"/>
    <dgm:cxn modelId="{0A144016-7C8B-404F-B7AD-CC9A0CF30681}" type="presOf" srcId="{B9F6AA16-BB1A-4874-A63F-D996F14B529F}" destId="{DDB879B8-F606-43A4-95BF-FE6C8B9863FA}" srcOrd="0" destOrd="0" presId="urn:microsoft.com/office/officeart/2005/8/layout/chevron2"/>
    <dgm:cxn modelId="{BB962A24-AB6C-428C-8D29-42B4957E42B0}" type="presOf" srcId="{A0D896E3-FEAB-45B0-935D-19AE135D1533}" destId="{3A164B04-D41A-44F2-AEA1-0899AECC1173}" srcOrd="0" destOrd="0" presId="urn:microsoft.com/office/officeart/2005/8/layout/chevron2"/>
    <dgm:cxn modelId="{D054D125-7A13-4350-93D5-B652D8A3BD26}" srcId="{0BF32F54-4FA3-4B87-8A5B-C821F2969555}" destId="{91ECC3BF-DC0C-4C7A-B010-27EF67AEA8FB}" srcOrd="0" destOrd="0" parTransId="{8C56D70A-294A-48FC-80B4-79A5DF1FD4CC}" sibTransId="{623ABB1F-888E-4AB9-9512-E3F588A2EA79}"/>
    <dgm:cxn modelId="{C43B5326-1AB1-420D-A184-A477685F1B6E}" srcId="{C0A6984F-B395-4D99-87E0-E5F8FF24ED4C}" destId="{A0D896E3-FEAB-45B0-935D-19AE135D1533}" srcOrd="0" destOrd="0" parTransId="{82AA17B7-FC20-4AA1-93DE-FB1C53537F5F}" sibTransId="{0E9F7AAA-6EDD-4F02-8956-6CE0D8E8472E}"/>
    <dgm:cxn modelId="{EACE0427-3AB3-4DD5-9DC6-5729475FFAC1}" type="presOf" srcId="{4A32E59F-1CEE-47C6-8B5F-BB5CD6CACE0C}" destId="{45F50473-2D9F-4F28-9B79-465894AC1E58}" srcOrd="0" destOrd="1" presId="urn:microsoft.com/office/officeart/2005/8/layout/chevron2"/>
    <dgm:cxn modelId="{241EB633-F0C9-4828-9462-4B4B7A35168F}" type="presOf" srcId="{7041CAB9-D115-40F1-86C3-7155F170E5EC}" destId="{66CF296A-0C97-46E6-B4A7-43904F004466}" srcOrd="0" destOrd="2" presId="urn:microsoft.com/office/officeart/2005/8/layout/chevron2"/>
    <dgm:cxn modelId="{F1A5F03D-107A-4998-8324-FC63C9235086}" srcId="{AA130D96-69A6-4F14-9947-361CA0084EC6}" destId="{C0A6984F-B395-4D99-87E0-E5F8FF24ED4C}" srcOrd="1" destOrd="0" parTransId="{281C85F3-1C76-4C53-BA87-F62D7665FBC3}" sibTransId="{A0F4D57F-F619-4CD4-83D2-191174FE88E4}"/>
    <dgm:cxn modelId="{495E6E4B-1357-4F17-BEB0-3E20F7F5B526}" srcId="{C0A6984F-B395-4D99-87E0-E5F8FF24ED4C}" destId="{5279E194-EB60-43DB-AC7F-7A0456089245}" srcOrd="1" destOrd="0" parTransId="{24B5E41F-6D8D-4F4B-976F-EB1718BDD700}" sibTransId="{4B572FE9-EA8A-4423-B13B-32C0F763A3C1}"/>
    <dgm:cxn modelId="{26F1B670-E68A-4D94-BEEE-7E4F917481FD}" srcId="{DDEA49CC-4DA6-4F5D-A749-6B5D8750F097}" destId="{B9F6AA16-BB1A-4874-A63F-D996F14B529F}" srcOrd="0" destOrd="0" parTransId="{BF4E89BD-7D07-4FBC-AE0E-18D5B0C9EE54}" sibTransId="{6751AB32-CE50-4E20-92FF-068BE976943A}"/>
    <dgm:cxn modelId="{C6075F55-579C-40C8-8466-500366D0E7DC}" srcId="{AA130D96-69A6-4F14-9947-361CA0084EC6}" destId="{DDEA49CC-4DA6-4F5D-A749-6B5D8750F097}" srcOrd="2" destOrd="0" parTransId="{523531DB-A01B-4036-866F-2EFC68CA2BF1}" sibTransId="{4F6DA061-EC12-4F76-995B-F11084C7381B}"/>
    <dgm:cxn modelId="{40CEE575-3E85-4980-90A6-DAE01ABC2948}" type="presOf" srcId="{0BF32F54-4FA3-4B87-8A5B-C821F2969555}" destId="{5F55C6D3-43EA-4FEA-90EA-7E930C82BB47}" srcOrd="0" destOrd="0" presId="urn:microsoft.com/office/officeart/2005/8/layout/chevron2"/>
    <dgm:cxn modelId="{44F0725A-5407-4EE4-A746-BDFC61B6ECC9}" type="presOf" srcId="{91ECC3BF-DC0C-4C7A-B010-27EF67AEA8FB}" destId="{45F50473-2D9F-4F28-9B79-465894AC1E58}" srcOrd="0" destOrd="0" presId="urn:microsoft.com/office/officeart/2005/8/layout/chevron2"/>
    <dgm:cxn modelId="{599AC383-735D-4B86-A40D-AB179B601A9D}" srcId="{DDEA49CC-4DA6-4F5D-A749-6B5D8750F097}" destId="{BA2720D5-D513-4BDB-A375-3344BBD169F2}" srcOrd="1" destOrd="0" parTransId="{1C8FB56A-858F-439A-81EC-D7664477AA8F}" sibTransId="{99C10FB0-3162-4D3D-9E22-7FC580C446FF}"/>
    <dgm:cxn modelId="{3986098B-8DBD-404E-AEE3-81DE5B817B02}" type="presOf" srcId="{5279E194-EB60-43DB-AC7F-7A0456089245}" destId="{3A164B04-D41A-44F2-AEA1-0899AECC1173}" srcOrd="0" destOrd="1" presId="urn:microsoft.com/office/officeart/2005/8/layout/chevron2"/>
    <dgm:cxn modelId="{7B2484A2-31A3-4878-9B6F-9DEEEEE06127}" srcId="{F72462DB-732E-4460-AD9F-9CE51722A2FD}" destId="{7041CAB9-D115-40F1-86C3-7155F170E5EC}" srcOrd="2" destOrd="0" parTransId="{1AA66BF9-9E02-4C88-8328-5709E1583DAF}" sibTransId="{B88EA6BF-4E0D-42A7-AAE6-A8E7055CF496}"/>
    <dgm:cxn modelId="{E7B323A3-CE07-4336-84A8-F00B3CE16D4F}" type="presOf" srcId="{C0A6984F-B395-4D99-87E0-E5F8FF24ED4C}" destId="{9A0C4F3D-1309-4D35-8B23-C92D0590FCFD}" srcOrd="0" destOrd="0" presId="urn:microsoft.com/office/officeart/2005/8/layout/chevron2"/>
    <dgm:cxn modelId="{442B6EA6-DD45-4AAA-B3CE-959480476C22}" type="presOf" srcId="{AA130D96-69A6-4F14-9947-361CA0084EC6}" destId="{3247DA37-7F28-4C91-9FC3-C93F53A52F13}" srcOrd="0" destOrd="0" presId="urn:microsoft.com/office/officeart/2005/8/layout/chevron2"/>
    <dgm:cxn modelId="{262A89BF-A0C4-4713-A8B0-53D496F3D8A7}" type="presOf" srcId="{BA2720D5-D513-4BDB-A375-3344BBD169F2}" destId="{DDB879B8-F606-43A4-95BF-FE6C8B9863FA}" srcOrd="0" destOrd="1" presId="urn:microsoft.com/office/officeart/2005/8/layout/chevron2"/>
    <dgm:cxn modelId="{CE6472C5-A82C-4BF9-B8B9-2F24D5991C2D}" type="presOf" srcId="{BD75BE9D-0B19-4923-ABBE-33BF06BDF1E4}" destId="{66CF296A-0C97-46E6-B4A7-43904F004466}" srcOrd="0" destOrd="1" presId="urn:microsoft.com/office/officeart/2005/8/layout/chevron2"/>
    <dgm:cxn modelId="{74E59CCB-A199-4C52-94D3-829E4E3AFD17}" srcId="{F72462DB-732E-4460-AD9F-9CE51722A2FD}" destId="{BD75BE9D-0B19-4923-ABBE-33BF06BDF1E4}" srcOrd="1" destOrd="0" parTransId="{8E232D1A-AA9A-4EA9-92D5-D656957E3902}" sibTransId="{AF469377-F350-4609-BBD6-E284FB2EE3D3}"/>
    <dgm:cxn modelId="{920E09D8-F029-4B3B-AC5B-CC46D9C6D8D2}" type="presOf" srcId="{E919DC1B-ED25-4322-9339-D88CDA0E9FB8}" destId="{66CF296A-0C97-46E6-B4A7-43904F004466}" srcOrd="0" destOrd="0" presId="urn:microsoft.com/office/officeart/2005/8/layout/chevron2"/>
    <dgm:cxn modelId="{65B2CBE5-717B-49FF-994B-6B63040A4733}" srcId="{F72462DB-732E-4460-AD9F-9CE51722A2FD}" destId="{E919DC1B-ED25-4322-9339-D88CDA0E9FB8}" srcOrd="0" destOrd="0" parTransId="{A4272E0C-82C5-42B2-A6E7-A5DE99D24E4B}" sibTransId="{01B72DAA-4E08-4AC4-A68D-43C56AA0F386}"/>
    <dgm:cxn modelId="{A669F7ED-BD2F-4F98-93C8-6D1E08E63512}" srcId="{0BF32F54-4FA3-4B87-8A5B-C821F2969555}" destId="{4A32E59F-1CEE-47C6-8B5F-BB5CD6CACE0C}" srcOrd="1" destOrd="0" parTransId="{73203DDE-DC20-420E-99B9-FF2A3403BC10}" sibTransId="{F0205B5A-EEA5-4CAE-9D1F-8FB8B49AB496}"/>
    <dgm:cxn modelId="{4C478BFC-6EC0-4E73-A3DB-E19209C369E9}" srcId="{AA130D96-69A6-4F14-9947-361CA0084EC6}" destId="{F72462DB-732E-4460-AD9F-9CE51722A2FD}" srcOrd="3" destOrd="0" parTransId="{0BC27EAF-9126-4863-A301-B44259BA7835}" sibTransId="{0DF43DF5-D6FF-4817-B7C6-BCE174A99484}"/>
    <dgm:cxn modelId="{1DBE15FE-023E-45F7-8317-EF360DFD92A2}" srcId="{AA130D96-69A6-4F14-9947-361CA0084EC6}" destId="{0BF32F54-4FA3-4B87-8A5B-C821F2969555}" srcOrd="0" destOrd="0" parTransId="{07DA39C5-F8B1-466B-AA9A-25476C2819E6}" sibTransId="{A061859F-23F1-4330-B789-CFF81F1CF2E9}"/>
    <dgm:cxn modelId="{B3651C26-CC99-47B3-8CA3-499431C5B5B1}" type="presParOf" srcId="{3247DA37-7F28-4C91-9FC3-C93F53A52F13}" destId="{822E4664-1109-4C3E-BFD2-CF44E80234DA}" srcOrd="0" destOrd="0" presId="urn:microsoft.com/office/officeart/2005/8/layout/chevron2"/>
    <dgm:cxn modelId="{7B94ED93-326A-4FBC-95D1-8DB74589EAC6}" type="presParOf" srcId="{822E4664-1109-4C3E-BFD2-CF44E80234DA}" destId="{5F55C6D3-43EA-4FEA-90EA-7E930C82BB47}" srcOrd="0" destOrd="0" presId="urn:microsoft.com/office/officeart/2005/8/layout/chevron2"/>
    <dgm:cxn modelId="{C23B8154-52DE-4FF5-A2B7-0CEDFF1C30B7}" type="presParOf" srcId="{822E4664-1109-4C3E-BFD2-CF44E80234DA}" destId="{45F50473-2D9F-4F28-9B79-465894AC1E58}" srcOrd="1" destOrd="0" presId="urn:microsoft.com/office/officeart/2005/8/layout/chevron2"/>
    <dgm:cxn modelId="{3529FF7A-F5F6-41A0-80A4-000C81CE2D4A}" type="presParOf" srcId="{3247DA37-7F28-4C91-9FC3-C93F53A52F13}" destId="{73F7AA33-D456-4459-B2BA-502BB904E361}" srcOrd="1" destOrd="0" presId="urn:microsoft.com/office/officeart/2005/8/layout/chevron2"/>
    <dgm:cxn modelId="{B34821FE-5F9C-4EFF-A25A-A8587B1FBF8D}" type="presParOf" srcId="{3247DA37-7F28-4C91-9FC3-C93F53A52F13}" destId="{E643B3C6-28AE-40D8-AE28-FB46ADA71C2E}" srcOrd="2" destOrd="0" presId="urn:microsoft.com/office/officeart/2005/8/layout/chevron2"/>
    <dgm:cxn modelId="{9D4ADE97-3E16-4EAF-8362-564EDF0D0AE8}" type="presParOf" srcId="{E643B3C6-28AE-40D8-AE28-FB46ADA71C2E}" destId="{9A0C4F3D-1309-4D35-8B23-C92D0590FCFD}" srcOrd="0" destOrd="0" presId="urn:microsoft.com/office/officeart/2005/8/layout/chevron2"/>
    <dgm:cxn modelId="{73AB8070-E3FD-49A0-B8AE-C3323E963D12}" type="presParOf" srcId="{E643B3C6-28AE-40D8-AE28-FB46ADA71C2E}" destId="{3A164B04-D41A-44F2-AEA1-0899AECC1173}" srcOrd="1" destOrd="0" presId="urn:microsoft.com/office/officeart/2005/8/layout/chevron2"/>
    <dgm:cxn modelId="{037F80F6-F44C-4F0F-939D-4980AE8F5F1E}" type="presParOf" srcId="{3247DA37-7F28-4C91-9FC3-C93F53A52F13}" destId="{69C5136B-9D0C-4909-820F-877B283A3094}" srcOrd="3" destOrd="0" presId="urn:microsoft.com/office/officeart/2005/8/layout/chevron2"/>
    <dgm:cxn modelId="{9B01978D-1DCB-4BC3-A912-29EBCCF64CE4}" type="presParOf" srcId="{3247DA37-7F28-4C91-9FC3-C93F53A52F13}" destId="{AAB3E765-BB31-4461-81C4-830DC6D70351}" srcOrd="4" destOrd="0" presId="urn:microsoft.com/office/officeart/2005/8/layout/chevron2"/>
    <dgm:cxn modelId="{38C84A94-5FD1-40C0-911A-364B38E7F986}" type="presParOf" srcId="{AAB3E765-BB31-4461-81C4-830DC6D70351}" destId="{B351E628-3F3A-4E63-B646-51AD48AC14F1}" srcOrd="0" destOrd="0" presId="urn:microsoft.com/office/officeart/2005/8/layout/chevron2"/>
    <dgm:cxn modelId="{9EBBB1C3-7FE5-4107-BEAC-966DCB941A44}" type="presParOf" srcId="{AAB3E765-BB31-4461-81C4-830DC6D70351}" destId="{DDB879B8-F606-43A4-95BF-FE6C8B9863FA}" srcOrd="1" destOrd="0" presId="urn:microsoft.com/office/officeart/2005/8/layout/chevron2"/>
    <dgm:cxn modelId="{2B94E53A-B40B-4D40-AC7F-AA9C26715483}" type="presParOf" srcId="{3247DA37-7F28-4C91-9FC3-C93F53A52F13}" destId="{170D0FAD-6B74-4BD2-8832-C3C173F44C04}" srcOrd="5" destOrd="0" presId="urn:microsoft.com/office/officeart/2005/8/layout/chevron2"/>
    <dgm:cxn modelId="{300629D7-2931-49A3-A27F-3B93AC063E1A}" type="presParOf" srcId="{3247DA37-7F28-4C91-9FC3-C93F53A52F13}" destId="{61AD3A18-54FA-4CAD-A37D-800799321019}" srcOrd="6" destOrd="0" presId="urn:microsoft.com/office/officeart/2005/8/layout/chevron2"/>
    <dgm:cxn modelId="{078E8897-12B8-4EAD-A424-DFFEF2288814}" type="presParOf" srcId="{61AD3A18-54FA-4CAD-A37D-800799321019}" destId="{A4588D0D-28DC-4DDC-AE4C-7EF95D0E54C8}" srcOrd="0" destOrd="0" presId="urn:microsoft.com/office/officeart/2005/8/layout/chevron2"/>
    <dgm:cxn modelId="{4B7E72FE-B3F5-408A-A774-5316C880B8FF}" type="presParOf" srcId="{61AD3A18-54FA-4CAD-A37D-800799321019}" destId="{66CF296A-0C97-46E6-B4A7-43904F00446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5C6D3-43EA-4FEA-90EA-7E930C82BB47}">
      <dsp:nvSpPr>
        <dsp:cNvPr id="0" name=""/>
        <dsp:cNvSpPr/>
      </dsp:nvSpPr>
      <dsp:spPr>
        <a:xfrm rot="5400000">
          <a:off x="-170713" y="174170"/>
          <a:ext cx="1138092" cy="79666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 rot="-5400000">
        <a:off x="1" y="401788"/>
        <a:ext cx="796664" cy="341428"/>
      </dsp:txXfrm>
    </dsp:sp>
    <dsp:sp modelId="{45F50473-2D9F-4F28-9B79-465894AC1E58}">
      <dsp:nvSpPr>
        <dsp:cNvPr id="0" name=""/>
        <dsp:cNvSpPr/>
      </dsp:nvSpPr>
      <dsp:spPr>
        <a:xfrm rot="5400000">
          <a:off x="4829052" y="-4028930"/>
          <a:ext cx="739760" cy="88045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Разработка проектных решений инженерных систем объекта капитального строительства.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Сопровождение Заказчика в ходе получения ТУ, составления ТЗ, согласования в инстанциях, прохождение государственной экспертизы проектных решений.</a:t>
          </a:r>
          <a:r>
            <a:rPr lang="ru-RU" sz="1100" kern="1200" dirty="0"/>
            <a:t>			</a:t>
          </a:r>
        </a:p>
      </dsp:txBody>
      <dsp:txXfrm rot="-5400000">
        <a:off x="796665" y="39569"/>
        <a:ext cx="8768423" cy="667536"/>
      </dsp:txXfrm>
    </dsp:sp>
    <dsp:sp modelId="{9A0C4F3D-1309-4D35-8B23-C92D0590FCFD}">
      <dsp:nvSpPr>
        <dsp:cNvPr id="0" name=""/>
        <dsp:cNvSpPr/>
      </dsp:nvSpPr>
      <dsp:spPr>
        <a:xfrm rot="5400000">
          <a:off x="-170713" y="1164102"/>
          <a:ext cx="1138092" cy="79666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 rot="-5400000">
        <a:off x="1" y="1391720"/>
        <a:ext cx="796664" cy="341428"/>
      </dsp:txXfrm>
    </dsp:sp>
    <dsp:sp modelId="{3A164B04-D41A-44F2-AEA1-0899AECC1173}">
      <dsp:nvSpPr>
        <dsp:cNvPr id="0" name=""/>
        <dsp:cNvSpPr/>
      </dsp:nvSpPr>
      <dsp:spPr>
        <a:xfrm rot="5400000">
          <a:off x="4829052" y="-3038999"/>
          <a:ext cx="739760" cy="88045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Комплексная поставка оборудования и материалов на объект строительства.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100" kern="1200" dirty="0"/>
        </a:p>
      </dsp:txBody>
      <dsp:txXfrm rot="-5400000">
        <a:off x="796665" y="1029500"/>
        <a:ext cx="8768423" cy="667536"/>
      </dsp:txXfrm>
    </dsp:sp>
    <dsp:sp modelId="{B351E628-3F3A-4E63-B646-51AD48AC14F1}">
      <dsp:nvSpPr>
        <dsp:cNvPr id="0" name=""/>
        <dsp:cNvSpPr/>
      </dsp:nvSpPr>
      <dsp:spPr>
        <a:xfrm rot="5400000">
          <a:off x="-170713" y="2154033"/>
          <a:ext cx="1138092" cy="79666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 </a:t>
          </a:r>
        </a:p>
      </dsp:txBody>
      <dsp:txXfrm rot="-5400000">
        <a:off x="1" y="2381651"/>
        <a:ext cx="796664" cy="341428"/>
      </dsp:txXfrm>
    </dsp:sp>
    <dsp:sp modelId="{DDB879B8-F606-43A4-95BF-FE6C8B9863FA}">
      <dsp:nvSpPr>
        <dsp:cNvPr id="0" name=""/>
        <dsp:cNvSpPr/>
      </dsp:nvSpPr>
      <dsp:spPr>
        <a:xfrm rot="5400000">
          <a:off x="4829052" y="-2049068"/>
          <a:ext cx="739760" cy="88045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Производство строительно-монтажных и пуско-наладочных работ. Взаимодействие со службами Заказчика в процессе строительства.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Выполнение и комплектование исполнительной документации по объекту строительства.</a:t>
          </a:r>
        </a:p>
      </dsp:txBody>
      <dsp:txXfrm rot="-5400000">
        <a:off x="796665" y="2019431"/>
        <a:ext cx="8768423" cy="667536"/>
      </dsp:txXfrm>
    </dsp:sp>
    <dsp:sp modelId="{A4588D0D-28DC-4DDC-AE4C-7EF95D0E54C8}">
      <dsp:nvSpPr>
        <dsp:cNvPr id="0" name=""/>
        <dsp:cNvSpPr/>
      </dsp:nvSpPr>
      <dsp:spPr>
        <a:xfrm rot="5400000">
          <a:off x="-170713" y="3143964"/>
          <a:ext cx="1138092" cy="79666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 rot="-5400000">
        <a:off x="1" y="3371582"/>
        <a:ext cx="796664" cy="341428"/>
      </dsp:txXfrm>
    </dsp:sp>
    <dsp:sp modelId="{66CF296A-0C97-46E6-B4A7-43904F004466}">
      <dsp:nvSpPr>
        <dsp:cNvPr id="0" name=""/>
        <dsp:cNvSpPr/>
      </dsp:nvSpPr>
      <dsp:spPr>
        <a:xfrm rot="5400000">
          <a:off x="4829052" y="-1059136"/>
          <a:ext cx="739760" cy="88045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1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Сдача объекта строительства в эксплуатацию. Взаимодействие с органами надзора, устранение замечаний и получение заключения о соответствии построенного, реконструированного объекта капитального строительства (ЗОС)</a:t>
          </a:r>
          <a:r>
            <a:rPr lang="ru-RU" sz="1400" kern="1200" dirty="0">
              <a:solidFill>
                <a:srgbClr val="514A40"/>
              </a:solidFill>
              <a:latin typeface="Cambria"/>
            </a:rPr>
            <a:t>.</a:t>
          </a:r>
          <a:endParaRPr lang="ru-RU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100" kern="1200" dirty="0"/>
        </a:p>
      </dsp:txBody>
      <dsp:txXfrm rot="-5400000">
        <a:off x="796665" y="3009363"/>
        <a:ext cx="8768423" cy="667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4" cy="513508"/>
          </a:xfrm>
          <a:prstGeom prst="rect">
            <a:avLst/>
          </a:prstGeom>
        </p:spPr>
        <p:txBody>
          <a:bodyPr vert="horz" lIns="94832" tIns="47416" rIns="94832" bIns="47416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4" cy="513508"/>
          </a:xfrm>
          <a:prstGeom prst="rect">
            <a:avLst/>
          </a:prstGeom>
        </p:spPr>
        <p:txBody>
          <a:bodyPr vert="horz" lIns="94832" tIns="47416" rIns="94832" bIns="47416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ru-RU" smtClean="0"/>
              <a:t>16.07.2024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4" cy="513507"/>
          </a:xfrm>
          <a:prstGeom prst="rect">
            <a:avLst/>
          </a:prstGeom>
        </p:spPr>
        <p:txBody>
          <a:bodyPr vert="horz" lIns="94832" tIns="47416" rIns="94832" bIns="47416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4" cy="513507"/>
          </a:xfrm>
          <a:prstGeom prst="rect">
            <a:avLst/>
          </a:prstGeom>
        </p:spPr>
        <p:txBody>
          <a:bodyPr vert="horz" lIns="94832" tIns="47416" rIns="94832" bIns="47416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4" cy="513508"/>
          </a:xfrm>
          <a:prstGeom prst="rect">
            <a:avLst/>
          </a:prstGeom>
        </p:spPr>
        <p:txBody>
          <a:bodyPr vert="horz" lIns="94832" tIns="47416" rIns="94832" bIns="47416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4" cy="513508"/>
          </a:xfrm>
          <a:prstGeom prst="rect">
            <a:avLst/>
          </a:prstGeom>
        </p:spPr>
        <p:txBody>
          <a:bodyPr vert="horz" lIns="94832" tIns="47416" rIns="94832" bIns="47416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ru-RU" smtClean="0"/>
              <a:t>16.07.2024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32" tIns="47416" rIns="94832" bIns="4741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3454182"/>
          </a:xfrm>
          <a:prstGeom prst="rect">
            <a:avLst/>
          </a:prstGeom>
        </p:spPr>
        <p:txBody>
          <a:bodyPr vert="horz" lIns="94832" tIns="47416" rIns="94832" bIns="47416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3507"/>
          </a:xfrm>
          <a:prstGeom prst="rect">
            <a:avLst/>
          </a:prstGeom>
        </p:spPr>
        <p:txBody>
          <a:bodyPr vert="horz" lIns="94832" tIns="47416" rIns="94832" bIns="47416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4" cy="513507"/>
          </a:xfrm>
          <a:prstGeom prst="rect">
            <a:avLst/>
          </a:prstGeom>
        </p:spPr>
        <p:txBody>
          <a:bodyPr vert="horz" lIns="94832" tIns="47416" rIns="94832" bIns="47416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7499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6688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381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4120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4883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856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463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826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797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805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263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5891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489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451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82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9933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321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51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799" y="1874520"/>
            <a:ext cx="10058400" cy="1920240"/>
          </a:xfrm>
        </p:spPr>
        <p:txBody>
          <a:bodyPr>
            <a:normAutofit/>
          </a:bodyPr>
          <a:lstStyle/>
          <a:p>
            <a:pPr algn="ctr" defTabSz="91440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6600" b="1" i="0" baseline="0" dirty="0">
                <a:solidFill>
                  <a:srgbClr val="514A40"/>
                </a:solidFill>
                <a:effectLst>
                  <a:outerShdw blurRad="38100" dist="25400" dir="18900000" algn="bl">
                    <a:prstClr val="aliceBlue">
                      <a:alpha val="80000"/>
                    </a:prstClr>
                  </a:outerShdw>
                </a:effectLst>
                <a:latin typeface="Cambria"/>
                <a:ea typeface="+mj-ea"/>
                <a:cs typeface="+mj-cs"/>
              </a:rPr>
              <a:t>ООО «ЭНЕРГОМОНТАЖ»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799" y="3917151"/>
            <a:ext cx="10058400" cy="36576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b="1" i="0" baseline="0" dirty="0">
                <a:solidFill>
                  <a:srgbClr val="A85229"/>
                </a:solidFill>
              </a:rPr>
              <a:t>Проектно-строительная компания</a:t>
            </a:r>
          </a:p>
        </p:txBody>
      </p:sp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p:transition spd="slow" advTm="3271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0" y="640080"/>
            <a:ext cx="3474720" cy="160020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СМР системы вентиляции и кондиционирования воздуха АБК Завода </a:t>
            </a:r>
            <a:br>
              <a:rPr lang="en-US" sz="2400" dirty="0"/>
            </a:br>
            <a:r>
              <a:rPr lang="ru-RU" sz="2400" dirty="0"/>
              <a:t>НПФ</a:t>
            </a:r>
            <a:r>
              <a:rPr lang="en-US" sz="2400" dirty="0"/>
              <a:t> </a:t>
            </a:r>
            <a:r>
              <a:rPr lang="ru-RU" sz="2400" dirty="0"/>
              <a:t>«ЭНТЕХМАШ».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2428240"/>
            <a:ext cx="3474720" cy="386080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Поставка оборудования,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производство СМР и пусконаладочных работ системы приточно-вытяжной механической вентиляции и системы кондиционирования вновь строящегося АБК на территории завода НПФ «ЭНТЕХМАШ», г. Санкт-Петербург.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Сервисное обслуживание смонтированных систем вентиляции и кондиционирования воздуха.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b="8985"/>
          <a:stretch>
            <a:fillRect/>
          </a:stretch>
        </p:blipFill>
        <p:spPr>
          <a:xfrm>
            <a:off x="101600" y="152400"/>
            <a:ext cx="6858000" cy="4206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447" y="3556000"/>
            <a:ext cx="4268153" cy="3203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114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СМР системы вентиляции и кондиционирования воздуха АБК Завода </a:t>
            </a:r>
            <a:br>
              <a:rPr lang="en-US" dirty="0"/>
            </a:br>
            <a:r>
              <a:rPr lang="ru-RU" dirty="0"/>
              <a:t>НПФ</a:t>
            </a:r>
            <a:r>
              <a:rPr lang="en-US" dirty="0"/>
              <a:t> </a:t>
            </a:r>
            <a:r>
              <a:rPr lang="ru-RU" dirty="0"/>
              <a:t>«</a:t>
            </a:r>
            <a:r>
              <a:rPr lang="ru-RU" dirty="0" err="1"/>
              <a:t>эНТЕХМАШ</a:t>
            </a:r>
            <a:r>
              <a:rPr lang="ru-RU" dirty="0"/>
              <a:t>».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r="4214"/>
          <a:stretch>
            <a:fillRect/>
          </a:stretch>
        </p:blipFill>
        <p:spPr>
          <a:xfrm>
            <a:off x="914400" y="1823748"/>
            <a:ext cx="6510019" cy="4753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9253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11"/>
          <a:stretch/>
        </p:blipFill>
        <p:spPr>
          <a:xfrm>
            <a:off x="317501" y="312748"/>
            <a:ext cx="4051300" cy="3286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26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9">
        <p:fade/>
      </p:transition>
    </mc:Choice>
    <mc:Fallback xmlns="">
      <p:transition spd="med" advTm="2009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0" y="817880"/>
            <a:ext cx="3474720" cy="1600200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СМР системы СМИС, СМИК, СУКС.</a:t>
            </a:r>
            <a:br>
              <a:rPr lang="ru-RU" sz="2000" dirty="0"/>
            </a:br>
            <a:r>
              <a:rPr lang="ru-RU" sz="2000" dirty="0"/>
              <a:t>СМР инженерных систем зданий и сооружений ПАО «ФосАгро-Череповец»			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2534920"/>
            <a:ext cx="3474720" cy="1188720"/>
          </a:xfrm>
        </p:spPr>
        <p:txBody>
          <a:bodyPr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СМР по реализации систем мониторинга инженерных систем и конструкция на территории предприятия химической отрасли ПАО «ФосАгро-Череповец» в г. Череповце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Разработка проектных решений системы электроснабжения систем СМИС, СМИК.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СМР по сетям электроснабжения, вентиляции.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Производство пуско-наладочных работ и сдача систем объекта в эксплуатацию.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5" b="9105"/>
          <a:stretch>
            <a:fillRect/>
          </a:stretch>
        </p:blipFill>
        <p:spPr>
          <a:xfrm>
            <a:off x="178720" y="1198880"/>
            <a:ext cx="7339679" cy="461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374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552" y="95249"/>
            <a:ext cx="9601200" cy="53848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«Гериатрический центр». п. Комарово. (Марки ЭН,ЭС)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78560" y="794066"/>
            <a:ext cx="10467100" cy="64135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Внутренние</a:t>
            </a:r>
            <a:r>
              <a:rPr lang="ru-RU" dirty="0"/>
              <a:t> </a:t>
            </a:r>
            <a:r>
              <a:rPr lang="ru-RU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и Внешние сети электроснабжения.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95403" y="1606610"/>
            <a:ext cx="4509449" cy="4233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6" y="1468753"/>
            <a:ext cx="6828676" cy="450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670211"/>
      </p:ext>
    </p:extLst>
  </p:cSld>
  <p:clrMapOvr>
    <a:masterClrMapping/>
  </p:clrMapOvr>
  <p:transition spd="slow" advTm="8096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027" y="-267796"/>
            <a:ext cx="11692582" cy="1143000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«Гериатрический центр». Внутренние и Внешние сети электроснабжения.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7" y="969615"/>
            <a:ext cx="5780613" cy="4433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83" y="969615"/>
            <a:ext cx="5911969" cy="4433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Текст 3"/>
          <p:cNvSpPr txBox="1">
            <a:spLocks/>
          </p:cNvSpPr>
          <p:nvPr/>
        </p:nvSpPr>
        <p:spPr>
          <a:xfrm>
            <a:off x="69011" y="5530592"/>
            <a:ext cx="11635309" cy="73218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51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Поставка оборудования, СМР по строительству внутренней и наружной системы электроснабжения Гериатрического центра (общей площадью 8000 </a:t>
            </a:r>
            <a:r>
              <a:rPr lang="ru-RU" sz="1600" dirty="0" err="1"/>
              <a:t>кв.м</a:t>
            </a:r>
            <a:r>
              <a:rPr lang="ru-RU" sz="1600" dirty="0"/>
              <a:t>.).</a:t>
            </a:r>
          </a:p>
        </p:txBody>
      </p:sp>
    </p:spTree>
    <p:extLst>
      <p:ext uri="{BB962C8B-B14F-4D97-AF65-F5344CB8AC3E}">
        <p14:creationId xmlns:p14="http://schemas.microsoft.com/office/powerpoint/2010/main" val="1940049094"/>
      </p:ext>
    </p:extLst>
  </p:cSld>
  <p:clrMapOvr>
    <a:masterClrMapping/>
  </p:clrMapOvr>
  <p:transition spd="med" advTm="801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027" y="-267796"/>
            <a:ext cx="11692582" cy="1143000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«ФОК с ледовой ареной». Система пожарной сигнализации. Пос. ленинское</a:t>
            </a:r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9011" y="5530592"/>
            <a:ext cx="11635309" cy="73218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51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СМР по строительству системы пожарной сигнализации, ФОК с Ледовой ареной, ООО «</a:t>
            </a:r>
            <a:r>
              <a:rPr lang="ru-RU" sz="1600" dirty="0" err="1"/>
              <a:t>МРГТ</a:t>
            </a:r>
            <a:r>
              <a:rPr lang="ru-RU" sz="1600" dirty="0"/>
              <a:t>», ООО «ГЕОЛАЙН», г. СПб, пос. Ленинское</a:t>
            </a:r>
          </a:p>
        </p:txBody>
      </p:sp>
      <p:pic>
        <p:nvPicPr>
          <p:cNvPr id="5" name="Рисунок 4" descr="Изображение выглядит как потоло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1829941-D939-5461-49F2-3730DD4CD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8" y="1171157"/>
            <a:ext cx="5417976" cy="4063482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25A9F639-32D9-8F5A-9E5D-35FBC006E6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53" y="1171156"/>
            <a:ext cx="6088940" cy="342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71307"/>
      </p:ext>
    </p:extLst>
  </p:cSld>
  <p:clrMapOvr>
    <a:masterClrMapping/>
  </p:clrMapOvr>
  <p:transition spd="med" advTm="801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1800" b="1" kern="1200" cap="all" baseline="0" dirty="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«имущественный комплекс для нужд Филиала «Автопредприятие ПАО «Газпром» по адресу: г. Санкт-Петербург, ул. Земледельческая, 10-12». </a:t>
            </a:r>
            <a:br>
              <a:rPr lang="ru-RU" sz="1800" b="1" kern="1200" cap="all" baseline="0" dirty="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1800" b="1" kern="1200" cap="all" baseline="0" dirty="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Система электроснабжения и электроосвещения.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98CDDF8-A814-BF3A-5B8F-AE72E878B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264432FB-053B-53A2-9743-B38AAD634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167628" y="1828800"/>
            <a:ext cx="4727448" cy="64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51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100" b="1" kern="1200" cap="all" baseline="0">
                <a:latin typeface="+mn-lt"/>
                <a:ea typeface="+mn-ea"/>
                <a:cs typeface="+mn-cs"/>
              </a:rPr>
              <a:t>СМР и ПИР по строительству системы электроосвещения и электроснабжения силовых потребителей, технологического оборудования и офисной зоны.</a:t>
            </a:r>
          </a:p>
        </p:txBody>
      </p:sp>
      <p:pic>
        <p:nvPicPr>
          <p:cNvPr id="11" name="Рисунок 10" descr="Изображение выглядит как в помещении, стена, область,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9555BEE9-6BAB-6B84-2BAB-5C62072F34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r="16423" b="3"/>
          <a:stretch/>
        </p:blipFill>
        <p:spPr>
          <a:xfrm>
            <a:off x="6169152" y="2470151"/>
            <a:ext cx="4727448" cy="3473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0296282"/>
      </p:ext>
    </p:extLst>
  </p:cSld>
  <p:clrMapOvr>
    <a:masterClrMapping/>
  </p:clrMapOvr>
  <p:transition spd="med" advTm="801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74" y="381000"/>
            <a:ext cx="11879352" cy="3300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1100" b="1" dirty="0">
                <a:solidFill>
                  <a:schemeClr val="tx2"/>
                </a:solidFill>
              </a:rPr>
              <a:t>Капитальный ремонт системы рабочего освещения с заменой осветительных приборов в 3-х цехах АО «Невский завод», СПб, пр. Обуховской обороны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AE2E256-9454-86F0-B1F6-499FAE798E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974" y="996140"/>
            <a:ext cx="7010426" cy="5150848"/>
          </a:xfrm>
        </p:spPr>
      </p:pic>
      <p:sp>
        <p:nvSpPr>
          <p:cNvPr id="10" name="Текст 3"/>
          <p:cNvSpPr txBox="1">
            <a:spLocks/>
          </p:cNvSpPr>
          <p:nvPr/>
        </p:nvSpPr>
        <p:spPr>
          <a:xfrm>
            <a:off x="7278878" y="838200"/>
            <a:ext cx="4727448" cy="64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51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100" b="1" kern="1200" cap="all" baseline="0" dirty="0">
                <a:latin typeface="+mn-lt"/>
                <a:ea typeface="+mn-ea"/>
                <a:cs typeface="+mn-cs"/>
              </a:rPr>
              <a:t>СМР и ПИР по строительству системы электроосвещения  Цехов 12,8/3,8.2 на территории АО «НЗЛ».</a:t>
            </a:r>
          </a:p>
        </p:txBody>
      </p:sp>
      <p:pic>
        <p:nvPicPr>
          <p:cNvPr id="6" name="Рисунок 5" descr="Изображение выглядит как снимок экрана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779F640-74D0-C587-DB73-EDB024176F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7" t="17053" r="18181" b="4781"/>
          <a:stretch/>
        </p:blipFill>
        <p:spPr>
          <a:xfrm>
            <a:off x="7470901" y="1714500"/>
            <a:ext cx="4343401" cy="404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61063"/>
      </p:ext>
    </p:extLst>
  </p:cSld>
  <p:clrMapOvr>
    <a:masterClrMapping/>
  </p:clrMapOvr>
  <p:transition spd="med" advTm="8010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7FA909-0173-84DA-3E9C-5B7760C18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141426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Модернизация кабельных линий связи шин 6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 Т-1 Кондопожской ГЭС Каскада Сунских ГЭС</a:t>
            </a:r>
            <a:endParaRPr lang="ru-RU" sz="66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AC96F2-3E4B-55E5-1949-1F0CC8D16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4155073"/>
            <a:ext cx="6215234" cy="1937818"/>
          </a:xfrm>
        </p:spPr>
        <p:txBody>
          <a:bodyPr>
            <a:normAutofit/>
          </a:bodyPr>
          <a:lstStyle/>
          <a:p>
            <a:r>
              <a:rPr lang="ru-RU" dirty="0"/>
              <a:t>Выполненные работы по реконструкции кабельных линий 6 </a:t>
            </a:r>
            <a:r>
              <a:rPr lang="ru-RU" dirty="0" err="1"/>
              <a:t>кВ</a:t>
            </a:r>
            <a:r>
              <a:rPr lang="ru-RU" dirty="0"/>
              <a:t>, </a:t>
            </a:r>
          </a:p>
          <a:p>
            <a:r>
              <a:rPr lang="ru-RU" dirty="0"/>
              <a:t>ж/б лотков, установка наружного КРУН 6 кв, реконструкция ячейки 6 кв ЗРУ ГЭС-1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B3A6EEE0-404E-69ED-BCA9-BC85BF7CA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090" y="1028107"/>
            <a:ext cx="4314579" cy="202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858F9BAE-36A0-9027-93DD-56516A505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090" y="3215067"/>
            <a:ext cx="4314579" cy="28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88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2396" y="208471"/>
            <a:ext cx="9601200" cy="1143000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3200" b="1" i="0" baseline="0" dirty="0">
                <a:solidFill>
                  <a:schemeClr val="tx1"/>
                </a:solidFill>
                <a:effectLst>
                  <a:outerShdw blurRad="38100" dist="25400" dir="18900000" algn="bl">
                    <a:prstClr val="aliceBlue">
                      <a:alpha val="80000"/>
                    </a:prstClr>
                  </a:outerShdw>
                </a:effectLst>
                <a:latin typeface="Cambria"/>
                <a:ea typeface="+mj-ea"/>
                <a:cs typeface="+mj-cs"/>
              </a:rPr>
              <a:t>О нас: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3411" y="1523999"/>
            <a:ext cx="10179170" cy="4566249"/>
          </a:xfrm>
        </p:spPr>
        <p:txBody>
          <a:bodyPr>
            <a:normAutofit fontScale="92500" lnSpcReduction="20000"/>
          </a:bodyPr>
          <a:lstStyle/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ru-RU" sz="2000" b="1" i="0" baseline="0" dirty="0">
                <a:solidFill>
                  <a:srgbClr val="514A40"/>
                </a:solidFill>
                <a:effectLst>
                  <a:outerShdw blurRad="38100" dist="25400" dir="18900000" algn="bl">
                    <a:prstClr val="aliceBlue">
                      <a:alpha val="80000"/>
                    </a:prstClr>
                  </a:outerShdw>
                </a:effectLst>
                <a:latin typeface="Cambria"/>
                <a:ea typeface="+mj-ea"/>
                <a:cs typeface="+mj-cs"/>
              </a:rPr>
              <a:t>ООО «ЭНЕРГОМОНТАЖ» </a:t>
            </a:r>
            <a:r>
              <a:rPr lang="ru-RU" sz="2000" b="0" i="0" dirty="0">
                <a:solidFill>
                  <a:srgbClr val="514A40"/>
                </a:solidFill>
                <a:latin typeface="Cambria"/>
                <a:ea typeface="+mn-ea"/>
                <a:cs typeface="+mn-cs"/>
              </a:rPr>
              <a:t>– это профессиональный подрядчик, осуществляющий полный цикл услуг по проектированию, монтажу и пуско-наладке современных инженерных систем коммерческих и промышленных объектов. </a:t>
            </a:r>
          </a:p>
          <a:p>
            <a:pPr>
              <a:buClr>
                <a:srgbClr val="A85229"/>
              </a:buClr>
              <a:buFont typeface="Arial"/>
              <a:buChar char="•"/>
            </a:pPr>
            <a:r>
              <a:rPr lang="ru-RU" dirty="0">
                <a:solidFill>
                  <a:srgbClr val="514A40"/>
                </a:solidFill>
              </a:rPr>
              <a:t>Сопровождение Заказчика во время строительства от «нуля» до ввода объекта в эксплуатацию и получения  </a:t>
            </a:r>
            <a:r>
              <a:rPr lang="ru-RU" dirty="0"/>
              <a:t>заключения о соответствии построенного, реконструированного объекта капитального строительства (ЗОС)</a:t>
            </a:r>
            <a:r>
              <a:rPr lang="ru-RU" dirty="0">
                <a:solidFill>
                  <a:srgbClr val="514A40"/>
                </a:solidFill>
              </a:rPr>
              <a:t>.</a:t>
            </a: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ru-RU" dirty="0">
                <a:solidFill>
                  <a:srgbClr val="514A40"/>
                </a:solidFill>
                <a:latin typeface="Cambria"/>
              </a:rPr>
              <a:t>Поставка оборудования и материалов зарубежного и отечественного производства. Наработаны длительные взаимовыгодные отношения с рядом поставщиков, что позволяет более качественно и гибко решать вопросы снабжения для Заказчика.</a:t>
            </a:r>
          </a:p>
          <a:p>
            <a:pPr>
              <a:buClr>
                <a:srgbClr val="A85229"/>
              </a:buClr>
              <a:buFont typeface="Arial"/>
              <a:buChar char="•"/>
            </a:pPr>
            <a:r>
              <a:rPr lang="ru-RU" dirty="0">
                <a:solidFill>
                  <a:srgbClr val="514A40"/>
                </a:solidFill>
                <a:latin typeface="Cambria"/>
              </a:rPr>
              <a:t>Разработка проектной документации, прохождение государственной экспертизы, выполнение строительно-монтажных и пуско-наладочных работ.</a:t>
            </a:r>
          </a:p>
          <a:p>
            <a:pPr>
              <a:buClr>
                <a:srgbClr val="A85229"/>
              </a:buClr>
              <a:buFont typeface="Arial"/>
              <a:buChar char="•"/>
            </a:pPr>
            <a:r>
              <a:rPr lang="ru-RU" dirty="0">
                <a:solidFill>
                  <a:srgbClr val="514A40"/>
                </a:solidFill>
                <a:latin typeface="Cambria"/>
              </a:rPr>
              <a:t>Имеем накопленный опыт по реализации объектов различной сложности и специфики: административно-бытовые и складские </a:t>
            </a:r>
            <a:r>
              <a:rPr lang="ru-RU" dirty="0">
                <a:solidFill>
                  <a:srgbClr val="514A40"/>
                </a:solidFill>
              </a:rPr>
              <a:t>комплексы, объекты нефтедобывающей и химической промышленности, объекты </a:t>
            </a:r>
            <a:r>
              <a:rPr lang="ru-RU" dirty="0">
                <a:solidFill>
                  <a:srgbClr val="514A40"/>
                </a:solidFill>
                <a:latin typeface="Cambria"/>
              </a:rPr>
              <a:t>инфраструктуры и спортивные сооружения.</a:t>
            </a:r>
          </a:p>
          <a:p>
            <a:pPr>
              <a:buClr>
                <a:srgbClr val="A85229"/>
              </a:buClr>
              <a:buFont typeface="Arial"/>
              <a:buChar char="•"/>
            </a:pPr>
            <a:r>
              <a:rPr lang="ru-RU" dirty="0">
                <a:solidFill>
                  <a:srgbClr val="514A40"/>
                </a:solidFill>
              </a:rPr>
              <a:t>Имеет ряд необходимой разрешительной документации (СРО).</a:t>
            </a: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endParaRPr lang="ru-RU" sz="2000" b="0" i="0" dirty="0">
              <a:solidFill>
                <a:srgbClr val="514A40"/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746">
        <p:split orient="vert"/>
      </p:transition>
    </mc:Choice>
    <mc:Fallback xmlns="">
      <p:transition spd="slow" advTm="17746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74320" indent="-228600">
              <a:spcBef>
                <a:spcPts val="1800"/>
              </a:spcBef>
            </a:pPr>
            <a:r>
              <a:rPr lang="ru-RU" dirty="0">
                <a:solidFill>
                  <a:srgbClr val="514A40"/>
                </a:solidFill>
              </a:rPr>
              <a:t>СФЕРА ДЕЯТЕЛЬНОСТИ</a:t>
            </a:r>
            <a:endParaRPr lang="ru-RU" b="0" dirty="0">
              <a:solidFill>
                <a:srgbClr val="514A4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rgbClr val="514A40"/>
                </a:solidFill>
              </a:rPr>
              <a:t>Полный комплекс услуг от разработки проектных решений до пуско-наладки и сдачи в эксплуатацию следующих инженерных систем:</a:t>
            </a:r>
          </a:p>
          <a:p>
            <a:pPr marL="502920" indent="-457200">
              <a:buFont typeface="+mj-lt"/>
              <a:buAutoNum type="arabicPeriod"/>
            </a:pPr>
            <a:r>
              <a:rPr lang="ru-RU" sz="2400" dirty="0"/>
              <a:t>Вентиляция и кондиционирование воздуха.</a:t>
            </a:r>
          </a:p>
          <a:p>
            <a:pPr marL="502920" indent="-457200">
              <a:buFont typeface="+mj-lt"/>
              <a:buAutoNum type="arabicPeriod"/>
            </a:pPr>
            <a:r>
              <a:rPr lang="ru-RU" sz="2400" dirty="0"/>
              <a:t>Холодоснабжение.</a:t>
            </a:r>
          </a:p>
          <a:p>
            <a:pPr marL="502920" indent="-457200">
              <a:buFont typeface="+mj-lt"/>
              <a:buAutoNum type="arabicPeriod"/>
            </a:pPr>
            <a:r>
              <a:rPr lang="ru-RU" sz="2400" dirty="0"/>
              <a:t>Электроснабжение и электроосвещение (внутренние и наружные сети).</a:t>
            </a:r>
          </a:p>
          <a:p>
            <a:pPr marL="502920" indent="-457200">
              <a:buFont typeface="+mj-lt"/>
              <a:buAutoNum type="arabicPeriod"/>
            </a:pPr>
            <a:r>
              <a:rPr lang="ru-RU" sz="2400" dirty="0"/>
              <a:t>Сети связи (СКС, СОУЭ, ПС, СОТ, СКУД и т.д.).</a:t>
            </a:r>
          </a:p>
          <a:p>
            <a:pPr marL="502920" indent="-457200">
              <a:buFont typeface="+mj-lt"/>
              <a:buAutoNum type="arabicPeriod"/>
            </a:pPr>
            <a:r>
              <a:rPr lang="ru-RU" sz="2400" dirty="0"/>
              <a:t>Обслуживание инженерных систем.</a:t>
            </a:r>
          </a:p>
          <a:p>
            <a:pPr marL="502920" indent="-457200">
              <a:buFont typeface="+mj-lt"/>
              <a:buAutoNum type="arabicPeriod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4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строительства объектов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7572539"/>
              </p:ext>
            </p:extLst>
          </p:nvPr>
        </p:nvGraphicFramePr>
        <p:xfrm>
          <a:off x="1295400" y="1828800"/>
          <a:ext cx="96012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586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1660" y="232913"/>
            <a:ext cx="9601200" cy="600974"/>
          </a:xfrm>
        </p:spPr>
        <p:txBody>
          <a:bodyPr/>
          <a:lstStyle/>
          <a:p>
            <a:r>
              <a:rPr lang="ru-RU" dirty="0"/>
              <a:t>Завершенные работы (ПИР):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906722"/>
              </p:ext>
            </p:extLst>
          </p:nvPr>
        </p:nvGraphicFramePr>
        <p:xfrm>
          <a:off x="505124" y="747623"/>
          <a:ext cx="11054271" cy="540898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8431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0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978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chemeClr val="tx2"/>
                          </a:solidFill>
                        </a:rPr>
                        <a:t>Разработка проектных решений системы</a:t>
                      </a:r>
                      <a:r>
                        <a:rPr lang="ru-RU" sz="1000" b="0" baseline="0" dirty="0">
                          <a:solidFill>
                            <a:schemeClr val="tx2"/>
                          </a:solidFill>
                        </a:rPr>
                        <a:t> внешнего электроснабжения Парка аттракционов, входной группы и административных зданий олимпийской деревни, г. Сочи. </a:t>
                      </a:r>
                      <a:r>
                        <a:rPr lang="ru-RU" sz="1000" b="1" baseline="0" dirty="0">
                          <a:solidFill>
                            <a:schemeClr val="tx2"/>
                          </a:solidFill>
                        </a:rPr>
                        <a:t>ОАО "</a:t>
                      </a:r>
                      <a:r>
                        <a:rPr lang="ru-RU" sz="1000" b="1" baseline="0" dirty="0" err="1">
                          <a:solidFill>
                            <a:schemeClr val="tx2"/>
                          </a:solidFill>
                        </a:rPr>
                        <a:t>РосНИПИУрбанистики</a:t>
                      </a:r>
                      <a:r>
                        <a:rPr lang="ru-RU" sz="1000" b="1" baseline="0" dirty="0">
                          <a:solidFill>
                            <a:schemeClr val="tx2"/>
                          </a:solidFill>
                        </a:rPr>
                        <a:t>».</a:t>
                      </a:r>
                      <a:endParaRPr lang="ru-RU" sz="1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chemeClr val="tx2"/>
                          </a:solidFill>
                        </a:rPr>
                        <a:t>2014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978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Разработка</a:t>
                      </a:r>
                      <a:r>
                        <a:rPr lang="ru-RU" sz="1000" baseline="0" dirty="0">
                          <a:solidFill>
                            <a:schemeClr val="tx2"/>
                          </a:solidFill>
                        </a:rPr>
                        <a:t> рабочей документации по техническому перевооружению участка кабельной линии 10 </a:t>
                      </a:r>
                      <a:r>
                        <a:rPr lang="ru-RU" sz="1000" baseline="0" dirty="0" err="1">
                          <a:solidFill>
                            <a:schemeClr val="tx2"/>
                          </a:solidFill>
                        </a:rPr>
                        <a:t>кВ</a:t>
                      </a:r>
                      <a:r>
                        <a:rPr lang="ru-RU" sz="1000" baseline="0" dirty="0">
                          <a:solidFill>
                            <a:schemeClr val="tx2"/>
                          </a:solidFill>
                        </a:rPr>
                        <a:t> на территории ПС29 (Сосновская) от ЗРУ 10кВ до границ участка ПС29 по адресу: СПб, ул. Обручевых, д. 5, </a:t>
                      </a:r>
                      <a:r>
                        <a:rPr lang="ru-RU" sz="1000" b="1" baseline="0" dirty="0">
                          <a:solidFill>
                            <a:schemeClr val="tx2"/>
                          </a:solidFill>
                        </a:rPr>
                        <a:t>ООО «</a:t>
                      </a:r>
                      <a:r>
                        <a:rPr lang="ru-RU" sz="1000" b="1" baseline="0" dirty="0" err="1">
                          <a:solidFill>
                            <a:schemeClr val="tx2"/>
                          </a:solidFill>
                        </a:rPr>
                        <a:t>Энергоспецстрой</a:t>
                      </a:r>
                      <a:r>
                        <a:rPr lang="ru-RU" sz="1000" b="1" baseline="0" dirty="0">
                          <a:solidFill>
                            <a:schemeClr val="tx2"/>
                          </a:solidFill>
                        </a:rPr>
                        <a:t>».</a:t>
                      </a:r>
                      <a:endParaRPr lang="ru-RU" sz="1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2017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978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Разработка проектной  рабочей документации систем связи и систем электроснабжения по объекту: Производственно-складское здание по адресу:</a:t>
                      </a:r>
                      <a:r>
                        <a:rPr lang="ru-RU" sz="1000" baseline="0" dirty="0">
                          <a:solidFill>
                            <a:schemeClr val="tx2"/>
                          </a:solidFill>
                        </a:rPr>
                        <a:t> СПб, п. </a:t>
                      </a:r>
                      <a:r>
                        <a:rPr lang="ru-RU" sz="1000" baseline="0" dirty="0" err="1">
                          <a:solidFill>
                            <a:schemeClr val="tx2"/>
                          </a:solidFill>
                        </a:rPr>
                        <a:t>Шушары</a:t>
                      </a:r>
                      <a:r>
                        <a:rPr lang="ru-RU" sz="1000" baseline="0" dirty="0">
                          <a:solidFill>
                            <a:schemeClr val="tx2"/>
                          </a:solidFill>
                        </a:rPr>
                        <a:t>, отд. </a:t>
                      </a:r>
                      <a:r>
                        <a:rPr lang="ru-RU" sz="1000" baseline="0" dirty="0" err="1">
                          <a:solidFill>
                            <a:schemeClr val="tx2"/>
                          </a:solidFill>
                        </a:rPr>
                        <a:t>Бадаевское</a:t>
                      </a:r>
                      <a:r>
                        <a:rPr lang="ru-RU" sz="1000" baseline="0" dirty="0">
                          <a:solidFill>
                            <a:schemeClr val="tx2"/>
                          </a:solidFill>
                        </a:rPr>
                        <a:t>, участок 525, </a:t>
                      </a:r>
                      <a:r>
                        <a:rPr lang="ru-RU" sz="1000" b="1" baseline="0" dirty="0">
                          <a:solidFill>
                            <a:schemeClr val="tx2"/>
                          </a:solidFill>
                        </a:rPr>
                        <a:t>ООО «</a:t>
                      </a:r>
                      <a:r>
                        <a:rPr lang="ru-RU" sz="1000" b="1" baseline="0" dirty="0" err="1">
                          <a:solidFill>
                            <a:schemeClr val="tx2"/>
                          </a:solidFill>
                        </a:rPr>
                        <a:t>Консалтингстройинвест</a:t>
                      </a:r>
                      <a:r>
                        <a:rPr lang="ru-RU" sz="1000" b="1" baseline="0" dirty="0">
                          <a:solidFill>
                            <a:schemeClr val="tx2"/>
                          </a:solidFill>
                        </a:rPr>
                        <a:t>».</a:t>
                      </a:r>
                      <a:endParaRPr lang="ru-RU" sz="1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2017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978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Разработка рабочей документации по системе электроснабжения производственной площади (ангара)</a:t>
                      </a:r>
                      <a:r>
                        <a:rPr lang="ru-RU" sz="1000" baseline="0" dirty="0">
                          <a:solidFill>
                            <a:schemeClr val="tx2"/>
                          </a:solidFill>
                        </a:rPr>
                        <a:t> для осуществления технологического присоединения к сетям ПАО «Ленэнерго», </a:t>
                      </a:r>
                      <a:r>
                        <a:rPr lang="ru-RU" sz="1000" b="1" baseline="0" dirty="0">
                          <a:solidFill>
                            <a:schemeClr val="tx2"/>
                          </a:solidFill>
                        </a:rPr>
                        <a:t>ООО «Маяк», ООО «Фортуна».</a:t>
                      </a:r>
                      <a:endParaRPr lang="ru-RU" sz="1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2017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978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Разработка рабочей</a:t>
                      </a:r>
                      <a:r>
                        <a:rPr lang="ru-RU" sz="1000" baseline="0" dirty="0">
                          <a:solidFill>
                            <a:schemeClr val="tx2"/>
                          </a:solidFill>
                        </a:rPr>
                        <a:t> документации по системе электроснабжения, вентиляции по объекту: «Участок электрохимической обработки покрытий цеха №2, </a:t>
                      </a:r>
                      <a:r>
                        <a:rPr lang="ru-RU" sz="1000" b="1" baseline="0" dirty="0">
                          <a:solidFill>
                            <a:schemeClr val="tx2"/>
                          </a:solidFill>
                        </a:rPr>
                        <a:t>ОАО «Завод «Измеритель», г. СПб.</a:t>
                      </a:r>
                      <a:endParaRPr lang="ru-RU" sz="1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2016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6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Разработка документации по объекту «Техническое перевооружение системы энергоснабжения объектов РТОП и АС аэродрома «Апатиты» (далее – «Объект») в соответствии с Техническим заданием (Приложение №1 к Договору) (далее – «Работы»), включая выполнение технического обследования зданий ТП-1, ТП-2, ТП-3, ТП-6, существующих сетей электроснабжения 10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</a:rPr>
                        <a:t>кВ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 и сетей связи; разработку технической документации (в том числе сметной).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baseline="0" dirty="0">
                          <a:solidFill>
                            <a:schemeClr val="tx2"/>
                          </a:solidFill>
                        </a:rPr>
                        <a:t>«Аэронавигация Северо-Запада» ФГУП «</a:t>
                      </a:r>
                      <a:r>
                        <a:rPr lang="ru-RU" sz="1000" b="1" baseline="0" dirty="0" err="1">
                          <a:solidFill>
                            <a:schemeClr val="tx2"/>
                          </a:solidFill>
                        </a:rPr>
                        <a:t>Госкорпорация</a:t>
                      </a:r>
                      <a:r>
                        <a:rPr lang="ru-RU" sz="1000" b="1" baseline="0" dirty="0">
                          <a:solidFill>
                            <a:schemeClr val="tx2"/>
                          </a:solidFill>
                        </a:rPr>
                        <a:t> по </a:t>
                      </a:r>
                      <a:r>
                        <a:rPr lang="ru-RU" sz="1000" b="1" baseline="0" dirty="0" err="1">
                          <a:solidFill>
                            <a:schemeClr val="tx2"/>
                          </a:solidFill>
                        </a:rPr>
                        <a:t>ОрВД</a:t>
                      </a:r>
                      <a:r>
                        <a:rPr lang="ru-RU" sz="1000" b="1" baseline="0" dirty="0">
                          <a:solidFill>
                            <a:schemeClr val="tx2"/>
                          </a:solidFill>
                        </a:rPr>
                        <a:t>»</a:t>
                      </a:r>
                      <a:endParaRPr lang="ru-RU" sz="1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2018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8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- Проектированию, поставке и СМР по объекту: «Присоединение к электрическим сетям структурированной системы мониторинга и управления инженерными системами зданий и сооружений </a:t>
                      </a:r>
                      <a:r>
                        <a:rPr lang="ru-RU" sz="1000" b="1" dirty="0">
                          <a:solidFill>
                            <a:schemeClr val="tx2"/>
                          </a:solidFill>
                        </a:rPr>
                        <a:t>АО «ФосАгро-Череповец» 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согласно технических условий (Приложение №2 к настоящему Договору) для  присоединения к электрическим сетям АО «ФосАгро-Череповец» оборудования структурированной системы мониторинга и управления инженерными системами зданий и сооружений АО «ФосАгро-Череповец</a:t>
                      </a:r>
                    </a:p>
                    <a:p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- Частичной поставке и полному комплексу СМР по объекту: «Структурированная система мониторинга и управления инженерными системами зданий и сооружений АО «ФосАгро-Череповец»» </a:t>
                      </a:r>
                    </a:p>
                    <a:p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согласно рабочей документации шифр 06/15/П-ЦМП-ЧС-СМИС-ФАЧ.ССП</a:t>
                      </a:r>
                    </a:p>
                    <a:p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согласно рабочей документации шифр 06/15/П-ЦМП-ЧС-СМИС-ФАЧ.СУКС</a:t>
                      </a:r>
                    </a:p>
                    <a:p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согласно рабочей документации шифр 06/15/П-ЦМП-ЧС-СМИС-ФАЧ.СМИК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2016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73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Разработка разделов рабочей документации</a:t>
                      </a:r>
                      <a:r>
                        <a:rPr lang="ru-RU" sz="1000" baseline="0" dirty="0">
                          <a:solidFill>
                            <a:schemeClr val="tx2"/>
                          </a:solidFill>
                        </a:rPr>
                        <a:t>  БКТП 10/0,4 </a:t>
                      </a:r>
                      <a:r>
                        <a:rPr lang="ru-RU" sz="1000" baseline="0" dirty="0" err="1">
                          <a:solidFill>
                            <a:schemeClr val="tx2"/>
                          </a:solidFill>
                        </a:rPr>
                        <a:t>кВ</a:t>
                      </a:r>
                      <a:r>
                        <a:rPr lang="ru-RU" sz="1000" baseline="0" dirty="0">
                          <a:solidFill>
                            <a:schemeClr val="tx2"/>
                          </a:solidFill>
                        </a:rPr>
                        <a:t> 800 </a:t>
                      </a:r>
                      <a:r>
                        <a:rPr lang="ru-RU" sz="1000" baseline="0" dirty="0" err="1">
                          <a:solidFill>
                            <a:schemeClr val="tx2"/>
                          </a:solidFill>
                        </a:rPr>
                        <a:t>кВА</a:t>
                      </a:r>
                      <a:r>
                        <a:rPr lang="ru-RU" sz="1000" baseline="0" dirty="0">
                          <a:solidFill>
                            <a:schemeClr val="tx2"/>
                          </a:solidFill>
                        </a:rPr>
                        <a:t> и БКТП 10/0,4 </a:t>
                      </a:r>
                      <a:r>
                        <a:rPr lang="ru-RU" sz="1000" baseline="0" dirty="0" err="1">
                          <a:solidFill>
                            <a:schemeClr val="tx2"/>
                          </a:solidFill>
                        </a:rPr>
                        <a:t>кВ</a:t>
                      </a:r>
                      <a:r>
                        <a:rPr lang="ru-RU" sz="1000" baseline="0" dirty="0">
                          <a:solidFill>
                            <a:schemeClr val="tx2"/>
                          </a:solidFill>
                        </a:rPr>
                        <a:t> 1000 </a:t>
                      </a:r>
                      <a:r>
                        <a:rPr lang="ru-RU" sz="1000" baseline="0" dirty="0" err="1">
                          <a:solidFill>
                            <a:schemeClr val="tx2"/>
                          </a:solidFill>
                        </a:rPr>
                        <a:t>кВА</a:t>
                      </a:r>
                      <a:r>
                        <a:rPr lang="ru-RU" sz="1000" baseline="0" dirty="0">
                          <a:solidFill>
                            <a:schemeClr val="tx2"/>
                          </a:solidFill>
                        </a:rPr>
                        <a:t> Санкт-Петербургского центра ЕС </a:t>
                      </a:r>
                      <a:r>
                        <a:rPr lang="ru-RU" sz="1000" baseline="0" dirty="0" err="1">
                          <a:solidFill>
                            <a:schemeClr val="tx2"/>
                          </a:solidFill>
                        </a:rPr>
                        <a:t>ОрВД</a:t>
                      </a:r>
                      <a:r>
                        <a:rPr lang="ru-RU" sz="1000" baseline="0" dirty="0">
                          <a:solidFill>
                            <a:schemeClr val="tx2"/>
                          </a:solidFill>
                        </a:rPr>
                        <a:t>, расположенного по адресу: СПб, ул. Стартовая, участок 14. </a:t>
                      </a:r>
                      <a:r>
                        <a:rPr lang="ru-RU" sz="1000" b="1" baseline="0" dirty="0">
                          <a:solidFill>
                            <a:schemeClr val="tx2"/>
                          </a:solidFill>
                        </a:rPr>
                        <a:t>«Аэронавигация Северо-Запада» ФГУП «</a:t>
                      </a:r>
                      <a:r>
                        <a:rPr lang="ru-RU" sz="1000" b="1" baseline="0" dirty="0" err="1">
                          <a:solidFill>
                            <a:schemeClr val="tx2"/>
                          </a:solidFill>
                        </a:rPr>
                        <a:t>Госкорпорация</a:t>
                      </a:r>
                      <a:r>
                        <a:rPr lang="ru-RU" sz="1000" b="1" baseline="0" dirty="0">
                          <a:solidFill>
                            <a:schemeClr val="tx2"/>
                          </a:solidFill>
                        </a:rPr>
                        <a:t> по </a:t>
                      </a:r>
                      <a:r>
                        <a:rPr lang="ru-RU" sz="1000" b="1" baseline="0" dirty="0" err="1">
                          <a:solidFill>
                            <a:schemeClr val="tx2"/>
                          </a:solidFill>
                        </a:rPr>
                        <a:t>ОрВД</a:t>
                      </a:r>
                      <a:r>
                        <a:rPr lang="ru-RU" sz="1000" b="1" baseline="0" dirty="0">
                          <a:solidFill>
                            <a:schemeClr val="tx2"/>
                          </a:solidFill>
                        </a:rPr>
                        <a:t>»</a:t>
                      </a:r>
                      <a:endParaRPr lang="ru-RU" sz="1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2"/>
                          </a:solidFill>
                        </a:rPr>
                        <a:t>2016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9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 автоматической системы газового пожаротушения, системы пожарной сигнализации и технологической системы кондиционирования помещений серверных и кроссовых БЦ «</a:t>
                      </a:r>
                      <a:r>
                        <a:rPr lang="en-US" sz="1000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Fort Tower</a:t>
                      </a:r>
                      <a:r>
                        <a:rPr lang="ru-RU" sz="1000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» , </a:t>
                      </a:r>
                      <a:r>
                        <a:rPr lang="ru-RU" sz="1000" b="1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1000" b="1" kern="1200" baseline="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Геолайн</a:t>
                      </a:r>
                      <a:r>
                        <a:rPr lang="ru-RU" sz="1000" b="1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2018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90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1660" y="232913"/>
            <a:ext cx="9601200" cy="600974"/>
          </a:xfrm>
        </p:spPr>
        <p:txBody>
          <a:bodyPr/>
          <a:lstStyle/>
          <a:p>
            <a:r>
              <a:rPr lang="ru-RU" dirty="0"/>
              <a:t>завершенные работы (СМР):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167127"/>
              </p:ext>
            </p:extLst>
          </p:nvPr>
        </p:nvGraphicFramePr>
        <p:xfrm>
          <a:off x="505124" y="833887"/>
          <a:ext cx="11054271" cy="53340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8431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0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- Работы по монтажу внутренней системы электроснабжения согласно рабочей документации марки ЭМ шифр 07-15-П-01042015-ЭМ (далее – Работы) по объекту: «Защитное сооружение ГО, корп. 800» по адресу: «ОАО ФосАгро-Череповец, Азотный комплекс, Вологодская область, г. Череповец, Северное шоссе, 36» работы по </a:t>
                      </a:r>
                    </a:p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- Работы по монтажу системы вентиляции согласно рабочей документации марки ОВ шифр</a:t>
                      </a:r>
                    </a:p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07-15-П-01042015-ОВ (далее – Работы) по объекту: «Защитное сооружение ГО, корп. 800» по адресу: «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ОАО ФосАгро-Череповец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, Азотный комплекс, Вологодская область, г. Череповец, Северное шоссе, 36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2016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Работы по монтажу системы «ТК ПУОН» в объеме (далее – Работы) по объекту: «Проектирование и строительство футбольного стадиона в Западной части Крестовского острова Санкт-Петербурга» по адресу: «Крестовский остров, Южная дорога, 25», 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ООО «СФС-Строй», ООО «ГК Охрана».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2017</a:t>
                      </a:r>
                      <a:r>
                        <a:rPr lang="ru-RU" sz="1100" baseline="0" dirty="0">
                          <a:solidFill>
                            <a:schemeClr val="tx2"/>
                          </a:solidFill>
                        </a:rPr>
                        <a:t> г.</a:t>
                      </a:r>
                      <a:endParaRPr lang="ru-RU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Работы по монтажу системы мониторинга инженерных конструкций согласно рабочей документации, шифр: 15/137/12-СМИС4.1 в объеме, указанном в Приложении №1 к настоящему Договору по объекту: «Проектирование и строительство футбольного стадиона в западной части Крестовского острова Санкт-Петербурга по адресу: Крестовский остров, Южная дорога, 25», 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ООО «Мониторинг Мостов».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2017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Работы по выполнению комплекса СМР по организации временного</a:t>
                      </a:r>
                      <a:r>
                        <a:rPr lang="ru-RU" sz="1100" baseline="0" dirty="0">
                          <a:solidFill>
                            <a:schemeClr val="tx2"/>
                          </a:solidFill>
                        </a:rPr>
                        <a:t> электроснабжения строительной площадки на объекте: «Многоквартирный дом со встроенно-пристроенными помещениями, многоэтажным гаражом-стоянкой, объектом ДОО» по адресу: СПб, пр. Большой </a:t>
                      </a:r>
                      <a:r>
                        <a:rPr lang="ru-RU" sz="1100" baseline="0" dirty="0" err="1">
                          <a:solidFill>
                            <a:schemeClr val="tx2"/>
                          </a:solidFill>
                        </a:rPr>
                        <a:t>Сампсониевский</a:t>
                      </a:r>
                      <a:r>
                        <a:rPr lang="ru-RU" sz="1100" baseline="0" dirty="0">
                          <a:solidFill>
                            <a:schemeClr val="tx2"/>
                          </a:solidFill>
                        </a:rPr>
                        <a:t>, д. 77/7. ЖК «Георг Ландрин». </a:t>
                      </a:r>
                      <a:r>
                        <a:rPr lang="ru-RU" sz="1100" b="1" baseline="0" dirty="0">
                          <a:solidFill>
                            <a:schemeClr val="tx2"/>
                          </a:solidFill>
                        </a:rPr>
                        <a:t>АО «ЕСС».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2017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Ремонтные работы (далее – Работы) по объекту: «в Деловом Центре «</a:t>
                      </a:r>
                      <a:r>
                        <a:rPr lang="ru-RU" sz="1100" dirty="0" err="1">
                          <a:solidFill>
                            <a:schemeClr val="tx2"/>
                          </a:solidFill>
                        </a:rPr>
                        <a:t>Аэроплаза</a:t>
                      </a:r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», расположенному по адресу: Санкт-Петербург, Московский район, ул. Стартовая, д.8, лит. А, 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ООО «ОКН»,</a:t>
                      </a:r>
                      <a:r>
                        <a:rPr lang="ru-RU" sz="1100" b="1" baseline="0" dirty="0">
                          <a:solidFill>
                            <a:schemeClr val="tx2"/>
                          </a:solidFill>
                        </a:rPr>
                        <a:t> ООО «Деловые Линии».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2015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Работы по устройству воздушной линии электроснабжения временного строения на земельном участке по адресу: Санкт-Петербург, ул. Стартовая, участок 14»</a:t>
                      </a:r>
                    </a:p>
                    <a:p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Работы по переносу воздушной линии электроснабжения временного строения на земельном участке по адресу: «Санкт-Петербург,</a:t>
                      </a:r>
                      <a:r>
                        <a:rPr lang="ru-RU" sz="1100" baseline="0" dirty="0">
                          <a:solidFill>
                            <a:schemeClr val="tx2"/>
                          </a:solidFill>
                        </a:rPr>
                        <a:t> ул. Стартовая, участок 14»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>
                          <a:solidFill>
                            <a:schemeClr val="tx2"/>
                          </a:solidFill>
                        </a:rPr>
                        <a:t>Работы по устройству инженерных сетей временного строения на земельном участке по адресу: </a:t>
                      </a:r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«Санкт-Петербург,</a:t>
                      </a:r>
                      <a:r>
                        <a:rPr lang="ru-RU" sz="1100" baseline="0" dirty="0">
                          <a:solidFill>
                            <a:schemeClr val="tx2"/>
                          </a:solidFill>
                        </a:rPr>
                        <a:t> ул. Стартовая, участок 14» </a:t>
                      </a:r>
                      <a:endParaRPr lang="ru-RU" sz="1100" b="1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>
                          <a:solidFill>
                            <a:schemeClr val="tx2"/>
                          </a:solidFill>
                        </a:rPr>
                        <a:t>«Аэронавигация Северо-Запада» ФГУП «</a:t>
                      </a:r>
                      <a:r>
                        <a:rPr lang="ru-RU" sz="1100" b="1" baseline="0" dirty="0" err="1">
                          <a:solidFill>
                            <a:schemeClr val="tx2"/>
                          </a:solidFill>
                        </a:rPr>
                        <a:t>Госкорпорация</a:t>
                      </a:r>
                      <a:r>
                        <a:rPr lang="ru-RU" sz="1100" b="1" baseline="0" dirty="0">
                          <a:solidFill>
                            <a:schemeClr val="tx2"/>
                          </a:solidFill>
                        </a:rPr>
                        <a:t> по </a:t>
                      </a:r>
                      <a:r>
                        <a:rPr lang="ru-RU" sz="1100" b="1" baseline="0" dirty="0" err="1">
                          <a:solidFill>
                            <a:schemeClr val="tx2"/>
                          </a:solidFill>
                        </a:rPr>
                        <a:t>ОрВД</a:t>
                      </a:r>
                      <a:r>
                        <a:rPr lang="ru-RU" sz="1100" b="1" baseline="0" dirty="0">
                          <a:solidFill>
                            <a:schemeClr val="tx2"/>
                          </a:solidFill>
                        </a:rPr>
                        <a:t>».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2015</a:t>
                      </a:r>
                      <a:r>
                        <a:rPr lang="ru-RU" sz="1100" baseline="0" dirty="0">
                          <a:solidFill>
                            <a:schemeClr val="tx2"/>
                          </a:solidFill>
                        </a:rPr>
                        <a:t> г.</a:t>
                      </a:r>
                    </a:p>
                    <a:p>
                      <a:endParaRPr lang="ru-RU" sz="1100" baseline="0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ru-RU" sz="1100" baseline="0" dirty="0">
                          <a:solidFill>
                            <a:schemeClr val="tx2"/>
                          </a:solidFill>
                        </a:rPr>
                        <a:t>2015 г.</a:t>
                      </a:r>
                    </a:p>
                    <a:p>
                      <a:endParaRPr lang="ru-RU" sz="1100" baseline="0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ru-RU" sz="1100" baseline="0" dirty="0">
                          <a:solidFill>
                            <a:schemeClr val="tx2"/>
                          </a:solidFill>
                        </a:rPr>
                        <a:t>2015 г.</a:t>
                      </a:r>
                      <a:endParaRPr lang="ru-RU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Работы по реконструкции временной системы электроснабжения объекта (согласно ТЗ, Приложение №4)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Работы по монтажу внутренней системы электроснабжения объекта (согласно ТЗ, Приложение №4):</a:t>
                      </a:r>
                      <a:r>
                        <a:rPr lang="ru-RU" sz="1100" baseline="0" dirty="0">
                          <a:solidFill>
                            <a:schemeClr val="tx2"/>
                          </a:solidFill>
                        </a:rPr>
                        <a:t> «Гериатрический центр»,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>
                          <a:solidFill>
                            <a:schemeClr val="tx2"/>
                          </a:solidFill>
                        </a:rPr>
                        <a:t>п. Комарово, </a:t>
                      </a:r>
                      <a:r>
                        <a:rPr lang="ru-RU" sz="1100" b="1" baseline="0" dirty="0">
                          <a:solidFill>
                            <a:schemeClr val="tx2"/>
                          </a:solidFill>
                        </a:rPr>
                        <a:t>ООО «СМУ «Старт-</a:t>
                      </a:r>
                      <a:r>
                        <a:rPr lang="ru-RU" sz="1100" b="1" baseline="0" dirty="0" err="1">
                          <a:solidFill>
                            <a:schemeClr val="tx2"/>
                          </a:solidFill>
                        </a:rPr>
                        <a:t>Девелопмент</a:t>
                      </a:r>
                      <a:r>
                        <a:rPr lang="ru-RU" sz="1100" b="1" baseline="0" dirty="0">
                          <a:solidFill>
                            <a:schemeClr val="tx2"/>
                          </a:solidFill>
                        </a:rPr>
                        <a:t>».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2015 г.</a:t>
                      </a:r>
                    </a:p>
                    <a:p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2014-2015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951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1660" y="232913"/>
            <a:ext cx="9601200" cy="600974"/>
          </a:xfrm>
        </p:spPr>
        <p:txBody>
          <a:bodyPr/>
          <a:lstStyle/>
          <a:p>
            <a:r>
              <a:rPr lang="ru-RU" dirty="0"/>
              <a:t>завершенные работы (СМР):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321047"/>
              </p:ext>
            </p:extLst>
          </p:nvPr>
        </p:nvGraphicFramePr>
        <p:xfrm>
          <a:off x="505124" y="833887"/>
          <a:ext cx="11054271" cy="51511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8431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0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- Проектированию, поставке и СМР по объекту: «Присоединение к электрическим сетям структурированной системы мониторинга и управления инженерными системами зданий и сооружений АО «ФосАгро-Череповец» согласно технических условий (Приложение №2 к настоящему Договору) для  присоединения к электрическим сетям 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АО «ФосАгро-Череповец» 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оборудования структурированной системы мониторинга и управления инженерными системами зданий и сооружений АО «ФосАгро-Череповец</a:t>
                      </a:r>
                    </a:p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- Поставке и полному комплексу СМР по объекту: «Структурированная система мониторинга и управления инженерными системами зданий и сооружений АО «ФосАгро-Череповец»» </a:t>
                      </a:r>
                    </a:p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согласно рабочей документации шифр 06/15/П-ЦМП-ЧС-СМИС-ФАЧ.ССП</a:t>
                      </a:r>
                    </a:p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согласно рабочей документации шифр 06/15/П-ЦМП-ЧС-СМИС-ФАЧ.СУКС</a:t>
                      </a:r>
                    </a:p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согласно рабочей документации шифр 06/15/П-ЦМП-ЧС-СМИС-ФАЧ.СМИК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2016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работы по монтажу системы вентиляции согласно рабочей документации марки ОВ шифр СБ-001-017-ОВ (далее – Работы) по объекту: «Перепланировка помещений отделения Сбербанка России», находящегося по адресу: г. Санкт-Петербург, пр. Индустриальный, д. 26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работы по монтажу системы вентиляции согласно рабочей документации марки ОВ шифр СБ-01-16-ОВ (далее – Работы) по объекту: «Перепланировка помещений отделения Сбербанка России», находящегося по адресу: г. Санкт-Петербург, пр.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Обуховской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обороны, д. 120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работы по монтажу системы вентиляции согласно рабочей документации марки ОВ шифр СБ-02-16-ОВ (далее – Работы) по объекту: «Перепланировка помещений отделения Сбербанка России», находящегося по адресу: г. Санкт-Петербург, ул. Коллонтай, д. 10, 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ООО «СОС»,</a:t>
                      </a:r>
                      <a:r>
                        <a:rPr lang="ru-RU" sz="1100" b="1" baseline="0" dirty="0">
                          <a:solidFill>
                            <a:schemeClr val="tx2"/>
                          </a:solidFill>
                        </a:rPr>
                        <a:t> ПАО «Сбербанк».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2017 г.</a:t>
                      </a:r>
                    </a:p>
                    <a:p>
                      <a:endParaRPr lang="ru-RU" sz="1100" b="0" dirty="0">
                        <a:solidFill>
                          <a:schemeClr val="tx2"/>
                        </a:solidFill>
                      </a:endParaRPr>
                    </a:p>
                    <a:p>
                      <a:endParaRPr lang="ru-RU" sz="1100" b="0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2017 г.</a:t>
                      </a:r>
                    </a:p>
                    <a:p>
                      <a:endParaRPr lang="ru-RU" sz="1100" b="0" dirty="0">
                        <a:solidFill>
                          <a:schemeClr val="tx2"/>
                        </a:solidFill>
                      </a:endParaRPr>
                    </a:p>
                    <a:p>
                      <a:endParaRPr lang="ru-RU" sz="1100" b="0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2017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Демонтаж, монтаж, пуско-наладочные работы приточно-вытяжной системы вентиляции по Договору №СМР/2017/12 от 20.07.2017 г., 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ПАО</a:t>
                      </a:r>
                      <a:r>
                        <a:rPr lang="ru-RU" sz="1100" b="1" baseline="0" dirty="0">
                          <a:solidFill>
                            <a:schemeClr val="tx2"/>
                          </a:solidFill>
                        </a:rPr>
                        <a:t> «Завод «Измеритель».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2017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Работы по поставке, монтажу и пуско-наладке систем вентиляции на объекте: Научно-производственный комплекс», по адресу: г. Санкт-Петербург, поселок</a:t>
                      </a:r>
                      <a:r>
                        <a:rPr lang="ru-RU" sz="1100" b="0" baseline="0" dirty="0">
                          <a:solidFill>
                            <a:schemeClr val="tx2"/>
                          </a:solidFill>
                        </a:rPr>
                        <a:t> Стрельна, территория особой экономической зоны, участок 13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>
                          <a:solidFill>
                            <a:schemeClr val="tx2"/>
                          </a:solidFill>
                        </a:rPr>
                        <a:t>ООО «</a:t>
                      </a:r>
                      <a:r>
                        <a:rPr lang="ru-RU" sz="1100" b="1" baseline="0" dirty="0" err="1">
                          <a:solidFill>
                            <a:schemeClr val="tx2"/>
                          </a:solidFill>
                        </a:rPr>
                        <a:t>Электрострой</a:t>
                      </a:r>
                      <a:r>
                        <a:rPr lang="ru-RU" sz="1100" b="1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1" baseline="0" dirty="0" err="1">
                          <a:solidFill>
                            <a:schemeClr val="tx2"/>
                          </a:solidFill>
                        </a:rPr>
                        <a:t>Спб</a:t>
                      </a:r>
                      <a:r>
                        <a:rPr lang="ru-RU" sz="1100" b="1" baseline="0" dirty="0">
                          <a:solidFill>
                            <a:schemeClr val="tx2"/>
                          </a:solidFill>
                        </a:rPr>
                        <a:t> Корпорация №1».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2017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Работы по поставке, монтажу, пуско-наладке систем кондиционирования</a:t>
                      </a:r>
                      <a:r>
                        <a:rPr lang="ru-RU" sz="1100" b="0" baseline="0" dirty="0">
                          <a:solidFill>
                            <a:schemeClr val="tx2"/>
                          </a:solidFill>
                        </a:rPr>
                        <a:t> и вентиляции по объекту: «Производственный корпус по металлообработке и сборке металлоконструкций ООО НПФ «</a:t>
                      </a:r>
                      <a:r>
                        <a:rPr lang="ru-RU" sz="1100" b="0" baseline="0" dirty="0" err="1">
                          <a:solidFill>
                            <a:schemeClr val="tx2"/>
                          </a:solidFill>
                        </a:rPr>
                        <a:t>Энтехмаш</a:t>
                      </a:r>
                      <a:r>
                        <a:rPr lang="ru-RU" sz="1100" b="0" baseline="0" dirty="0">
                          <a:solidFill>
                            <a:schemeClr val="tx2"/>
                          </a:solidFill>
                        </a:rPr>
                        <a:t>»</a:t>
                      </a:r>
                    </a:p>
                    <a:p>
                      <a:r>
                        <a:rPr lang="ru-RU" sz="1100" b="0" baseline="0" dirty="0">
                          <a:solidFill>
                            <a:schemeClr val="tx2"/>
                          </a:solidFill>
                        </a:rPr>
                        <a:t>Работы по поставке, монтажу и пуско-наладке систем кондиционирования в офисах №100,№207 на объекте: «Производственный корпус по металлообработке и сборке металлоконструкций», </a:t>
                      </a:r>
                      <a:r>
                        <a:rPr lang="ru-RU" sz="1100" b="1" baseline="0" dirty="0">
                          <a:solidFill>
                            <a:schemeClr val="tx2"/>
                          </a:solidFill>
                        </a:rPr>
                        <a:t>ООО НПФ «</a:t>
                      </a:r>
                      <a:r>
                        <a:rPr lang="ru-RU" sz="1100" b="1" baseline="0" dirty="0" err="1">
                          <a:solidFill>
                            <a:schemeClr val="tx2"/>
                          </a:solidFill>
                        </a:rPr>
                        <a:t>Энтехмаш</a:t>
                      </a:r>
                      <a:r>
                        <a:rPr lang="ru-RU" sz="1100" b="1" baseline="0" dirty="0">
                          <a:solidFill>
                            <a:schemeClr val="tx2"/>
                          </a:solidFill>
                        </a:rPr>
                        <a:t>».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2016 г.</a:t>
                      </a:r>
                    </a:p>
                    <a:p>
                      <a:endParaRPr lang="ru-RU" sz="1100" b="0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2016 г.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01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1660" y="232913"/>
            <a:ext cx="9601200" cy="600974"/>
          </a:xfrm>
        </p:spPr>
        <p:txBody>
          <a:bodyPr/>
          <a:lstStyle/>
          <a:p>
            <a:r>
              <a:rPr lang="ru-RU" dirty="0"/>
              <a:t>Строительно-монтажные работы (СМР):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479843"/>
              </p:ext>
            </p:extLst>
          </p:nvPr>
        </p:nvGraphicFramePr>
        <p:xfrm>
          <a:off x="505124" y="833887"/>
          <a:ext cx="11054271" cy="539999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8431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0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5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Выполнение работ по выносу сетей электроснабжения 0,4 </a:t>
                      </a:r>
                      <a:r>
                        <a:rPr lang="ru-RU" sz="1050" b="0" dirty="0" err="1">
                          <a:solidFill>
                            <a:schemeClr val="tx2"/>
                          </a:solidFill>
                        </a:rPr>
                        <a:t>кВ</a:t>
                      </a:r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 жилого здания из пятна застройки. Красное Село. 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ООО «Единый Строительный Сервис», ООО «ТАЙМС»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2018 г. -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735"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Выполнение СМР по устройству внутренних сетей электроснабжения жилых корпусов ЖК</a:t>
                      </a:r>
                      <a:r>
                        <a:rPr lang="ru-RU" sz="1050" b="0" baseline="0" dirty="0">
                          <a:solidFill>
                            <a:schemeClr val="tx2"/>
                          </a:solidFill>
                        </a:rPr>
                        <a:t> «Золотые Купола», г. Сертолово. </a:t>
                      </a:r>
                      <a:r>
                        <a:rPr lang="ru-RU" sz="1050" b="1" baseline="0" dirty="0">
                          <a:solidFill>
                            <a:schemeClr val="tx2"/>
                          </a:solidFill>
                        </a:rPr>
                        <a:t>ООО «Номинал», ООО «РСТИ».</a:t>
                      </a:r>
                      <a:endParaRPr lang="ru-RU" sz="105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2018 г. -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735"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Разработка</a:t>
                      </a:r>
                      <a:r>
                        <a:rPr lang="ru-RU" sz="1050" b="0" baseline="0" dirty="0">
                          <a:solidFill>
                            <a:schemeClr val="tx2"/>
                          </a:solidFill>
                        </a:rPr>
                        <a:t> рабочей документации и выполнение СМР по реконструкции системам внешнего и внутреннего электроснабжения подразделения ПАО «Банк «Открытие», Санкт-Петербург, ул. Михайлова. </a:t>
                      </a:r>
                      <a:r>
                        <a:rPr lang="ru-RU" sz="1050" b="1" baseline="0" dirty="0">
                          <a:solidFill>
                            <a:schemeClr val="tx2"/>
                          </a:solidFill>
                        </a:rPr>
                        <a:t>ПАО «Банк «Открытие»</a:t>
                      </a:r>
                      <a:endParaRPr lang="ru-RU" sz="105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2018 г. -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9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Выполнение СМР по прокладке кабельной линии 10 </a:t>
                      </a:r>
                      <a:r>
                        <a:rPr lang="ru-RU" sz="1050" b="0" dirty="0" err="1">
                          <a:solidFill>
                            <a:schemeClr val="tx2"/>
                          </a:solidFill>
                        </a:rPr>
                        <a:t>кВ</a:t>
                      </a:r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 и установке БКТП, о. Соловецкий,</a:t>
                      </a:r>
                      <a:r>
                        <a:rPr lang="ru-RU" sz="1050" b="0" baseline="0" dirty="0">
                          <a:solidFill>
                            <a:schemeClr val="tx2"/>
                          </a:solidFill>
                        </a:rPr>
                        <a:t> Архангельской обл. , </a:t>
                      </a:r>
                      <a:r>
                        <a:rPr lang="ru-RU" sz="1050" b="1" baseline="0" dirty="0">
                          <a:solidFill>
                            <a:schemeClr val="tx2"/>
                          </a:solidFill>
                        </a:rPr>
                        <a:t>«Аэронавигация Северо-Запада» ФГУП «</a:t>
                      </a:r>
                      <a:r>
                        <a:rPr lang="ru-RU" sz="1050" b="1" baseline="0" dirty="0" err="1">
                          <a:solidFill>
                            <a:schemeClr val="tx2"/>
                          </a:solidFill>
                        </a:rPr>
                        <a:t>Госкорпорация</a:t>
                      </a:r>
                      <a:r>
                        <a:rPr lang="ru-RU" sz="1050" b="1" baseline="0" dirty="0">
                          <a:solidFill>
                            <a:schemeClr val="tx2"/>
                          </a:solidFill>
                        </a:rPr>
                        <a:t> по </a:t>
                      </a:r>
                      <a:r>
                        <a:rPr lang="ru-RU" sz="1050" b="1" baseline="0" dirty="0" err="1">
                          <a:solidFill>
                            <a:schemeClr val="tx2"/>
                          </a:solidFill>
                        </a:rPr>
                        <a:t>ОрВД</a:t>
                      </a:r>
                      <a:r>
                        <a:rPr lang="ru-RU" sz="1050" b="1" baseline="0" dirty="0">
                          <a:solidFill>
                            <a:schemeClr val="tx2"/>
                          </a:solidFill>
                        </a:rPr>
                        <a:t>».</a:t>
                      </a:r>
                      <a:endParaRPr lang="ru-RU" sz="1050" b="1" dirty="0">
                        <a:solidFill>
                          <a:schemeClr val="tx2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2018 г. -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735"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Выполнение СМР</a:t>
                      </a:r>
                      <a:r>
                        <a:rPr lang="ru-RU" sz="1050" b="0" baseline="0" dirty="0">
                          <a:solidFill>
                            <a:schemeClr val="tx2"/>
                          </a:solidFill>
                        </a:rPr>
                        <a:t> по устройству сетей АУГПТ, ПС, Системы технологического кондиционирования по объекту БЦ «</a:t>
                      </a:r>
                      <a:r>
                        <a:rPr lang="en-US" sz="1050" b="0" baseline="0" dirty="0">
                          <a:solidFill>
                            <a:schemeClr val="tx2"/>
                          </a:solidFill>
                        </a:rPr>
                        <a:t>Fort Tower</a:t>
                      </a:r>
                      <a:r>
                        <a:rPr lang="ru-RU" sz="1050" b="0" baseline="0" dirty="0">
                          <a:solidFill>
                            <a:schemeClr val="tx2"/>
                          </a:solidFill>
                        </a:rPr>
                        <a:t>»., </a:t>
                      </a:r>
                      <a:r>
                        <a:rPr lang="ru-RU" sz="1050" b="1" baseline="0" dirty="0">
                          <a:solidFill>
                            <a:schemeClr val="tx2"/>
                          </a:solidFill>
                        </a:rPr>
                        <a:t>ООО «</a:t>
                      </a:r>
                      <a:r>
                        <a:rPr lang="ru-RU" sz="1050" b="1" baseline="0" dirty="0" err="1">
                          <a:solidFill>
                            <a:schemeClr val="tx2"/>
                          </a:solidFill>
                        </a:rPr>
                        <a:t>Геолайн</a:t>
                      </a:r>
                      <a:r>
                        <a:rPr lang="ru-RU" sz="1050" b="1" baseline="0" dirty="0">
                          <a:solidFill>
                            <a:schemeClr val="tx2"/>
                          </a:solidFill>
                        </a:rPr>
                        <a:t>».</a:t>
                      </a:r>
                      <a:endParaRPr lang="ru-RU" sz="105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2018 г. -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735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Выполнение строитель-монтажных работ по разделу: </a:t>
                      </a:r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АОВ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, «Газпром школа» , СПБ, Крестовский Остров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2020-2021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494610"/>
                  </a:ext>
                </a:extLst>
              </a:tr>
              <a:tr h="435735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Разработка проектных решений и строительно-монтажные работы по системе внутреннего электроснабжения частный дом, пос. Ландыши, СПб, г. Павловск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671734"/>
                  </a:ext>
                </a:extLst>
              </a:tr>
              <a:tr h="435735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Выполнение строительно-монтажных работ по разделу: «Технологическое кондиционирование», </a:t>
                      </a:r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БЦ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 Форт </a:t>
                      </a:r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Таэур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, ООО «</a:t>
                      </a:r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МРГТ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», для нужд ООО «Газпром Комплектация», ООО «Газпром Флот», ООО «Газпром </a:t>
                      </a:r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ПХГ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».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2019-2020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823514"/>
                  </a:ext>
                </a:extLst>
              </a:tr>
              <a:tr h="435735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Выполнение строительно-монтажных работ по разделу </a:t>
                      </a:r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ПС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 (Пожарная сигнализация», ФОК с крытой хоккейной площадкой, ООО «ГЕОЛАЙН», СПб, пос. Ленинское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44045"/>
                  </a:ext>
                </a:extLst>
              </a:tr>
              <a:tr h="435735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Проектные и строительно-монтажные работы по разделу «система внутреннего электроснабжения» для нужд ООО «СМАРТ Билдинг», гостиница «Вертикаль», СПб, Б. Сампсониевский, 68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2020-2021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093689"/>
                  </a:ext>
                </a:extLst>
              </a:tr>
              <a:tr h="435735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«имущественный комплекс для нужд Филиала «Автопредприятие ПАО «Газпром» по адресу: г. Санкт-Петербург, ул. Земледельческая, 10-12».  Система электроснабжения и электроосвещения.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2022-2023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696040"/>
                  </a:ext>
                </a:extLst>
              </a:tr>
              <a:tr h="435735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Капитальный ремонт системы рабочего освещения с заменой осветительных приборов в 3-х цехах АО «Невский завод», СПб, пр. Обуховской обороны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2023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165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52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СМР. </a:t>
            </a:r>
            <a:br>
              <a:rPr lang="ru-RU" dirty="0"/>
            </a:br>
            <a:r>
              <a:rPr lang="ru-RU" dirty="0"/>
              <a:t>«</a:t>
            </a:r>
            <a:r>
              <a:rPr lang="ru-RU" dirty="0" err="1"/>
              <a:t>Роко</a:t>
            </a:r>
            <a:r>
              <a:rPr lang="ru-RU" dirty="0"/>
              <a:t> норд»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/>
              <a:t>Проектирование и монтаж системы вентиляции складских сооружений и покрасочных камер на производстве.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3" y="217646"/>
            <a:ext cx="7206860" cy="5789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40" y="3881120"/>
            <a:ext cx="4221480" cy="2814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345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156">
        <p:random/>
      </p:transition>
    </mc:Choice>
    <mc:Fallback xmlns="">
      <p:transition spd="slow" advTm="11156">
        <p:random/>
      </p:transition>
    </mc:Fallback>
  </mc:AlternateContent>
</p:sld>
</file>

<file path=ppt/theme/theme1.xml><?xml version="1.0" encoding="utf-8"?>
<a:theme xmlns:a="http://schemas.openxmlformats.org/drawingml/2006/main" name="Red Line Business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F180B1C-2212-497F-A259-C959ADD048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Деловая презентация с красными линиями (широкоэкранный формат)</Template>
  <TotalTime>0</TotalTime>
  <Words>2366</Words>
  <Application>Microsoft Office PowerPoint</Application>
  <PresentationFormat>Широкоэкранный</PresentationFormat>
  <Paragraphs>169</Paragraphs>
  <Slides>18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Cambria</vt:lpstr>
      <vt:lpstr>Times New Roman</vt:lpstr>
      <vt:lpstr>Red Line Business 16x9</vt:lpstr>
      <vt:lpstr>ООО «ЭНЕРГОМОНТАЖ»</vt:lpstr>
      <vt:lpstr>О нас:</vt:lpstr>
      <vt:lpstr>СФЕРА ДЕЯТЕЛЬНОСТИ</vt:lpstr>
      <vt:lpstr>Этапы строительства объектов</vt:lpstr>
      <vt:lpstr>Завершенные работы (ПИР):</vt:lpstr>
      <vt:lpstr>завершенные работы (СМР):</vt:lpstr>
      <vt:lpstr>завершенные работы (СМР):</vt:lpstr>
      <vt:lpstr>Строительно-монтажные работы (СМР):</vt:lpstr>
      <vt:lpstr>СМР.  «Роко норд»</vt:lpstr>
      <vt:lpstr>СМР системы вентиляции и кондиционирования воздуха АБК Завода  НПФ «ЭНТЕХМАШ».</vt:lpstr>
      <vt:lpstr>СМР системы вентиляции и кондиционирования воздуха АБК Завода  НПФ «эНТЕХМАШ».</vt:lpstr>
      <vt:lpstr>СМР системы СМИС, СМИК, СУКС. СМР инженерных систем зданий и сооружений ПАО «ФосАгро-Череповец»   </vt:lpstr>
      <vt:lpstr>«Гериатрический центр». п. Комарово. (Марки ЭН,ЭС)</vt:lpstr>
      <vt:lpstr>«Гериатрический центр». Внутренние и Внешние сети электроснабжения.</vt:lpstr>
      <vt:lpstr>«ФОК с ледовой ареной». Система пожарной сигнализации. Пос. ленинское</vt:lpstr>
      <vt:lpstr>«имущественный комплекс для нужд Филиала «Автопредприятие ПАО «Газпром» по адресу: г. Санкт-Петербург, ул. Земледельческая, 10-12».  Система электроснабжения и электроосвещения.</vt:lpstr>
      <vt:lpstr>Капитальный ремонт системы рабочего освещения с заменой осветительных приборов в 3-х цехах АО «Невский завод», СПб, пр. Обуховской обороны</vt:lpstr>
      <vt:lpstr>Модернизация кабельных линий связи шин 6 кВ с Т-1 Кондопожской ГЭС Каскада Сунских ГЭС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2015-09-10T08:25:42Z</dcterms:created>
  <dcterms:modified xsi:type="dcterms:W3CDTF">2024-07-16T09:37:09Z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</Properties>
</file>